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6" r:id="rId9"/>
    <p:sldId id="265" r:id="rId10"/>
    <p:sldId id="270" r:id="rId11"/>
    <p:sldId id="271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4639" autoAdjust="0"/>
  </p:normalViewPr>
  <p:slideViewPr>
    <p:cSldViewPr>
      <p:cViewPr varScale="1">
        <p:scale>
          <a:sx n="97" d="100"/>
          <a:sy n="97" d="100"/>
        </p:scale>
        <p:origin x="2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3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3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52" y="0"/>
            <a:ext cx="2971593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113DF-1FA1-4F6F-B235-5DC2223715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89"/>
            <a:ext cx="29715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52" y="8829989"/>
            <a:ext cx="29715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D02FF-8F19-48E2-87C2-CE0F11CAD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8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9B03B-6414-442C-B020-EA2CE14046A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5B146-D2C6-401B-A189-F74B4B1DB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20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B146-D2C6-401B-A189-F74B4B1DB8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77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B146-D2C6-401B-A189-F74B4B1DB8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77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B146-D2C6-401B-A189-F74B4B1DB8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77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B146-D2C6-401B-A189-F74B4B1DB8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77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B146-D2C6-401B-A189-F74B4B1DB8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77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B146-D2C6-401B-A189-F74B4B1DB8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77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B146-D2C6-401B-A189-F74B4B1DB8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77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8F65-8505-4CE9-9D62-6B82B908E7E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C79F-916B-4C5E-9078-DC8056CD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8F65-8505-4CE9-9D62-6B82B908E7E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C79F-916B-4C5E-9078-DC8056CD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8F65-8505-4CE9-9D62-6B82B908E7E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C79F-916B-4C5E-9078-DC8056CD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8F65-8505-4CE9-9D62-6B82B908E7E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C79F-916B-4C5E-9078-DC8056CD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8F65-8505-4CE9-9D62-6B82B908E7E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C79F-916B-4C5E-9078-DC8056CD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8F65-8505-4CE9-9D62-6B82B908E7E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C79F-916B-4C5E-9078-DC8056CD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8F65-8505-4CE9-9D62-6B82B908E7E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C79F-916B-4C5E-9078-DC8056CD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8F65-8505-4CE9-9D62-6B82B908E7E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C79F-916B-4C5E-9078-DC8056CD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8F65-8505-4CE9-9D62-6B82B908E7E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C79F-916B-4C5E-9078-DC8056CD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8F65-8505-4CE9-9D62-6B82B908E7E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C79F-916B-4C5E-9078-DC8056CD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8F65-8505-4CE9-9D62-6B82B908E7E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C79F-916B-4C5E-9078-DC8056CD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08F65-8505-4CE9-9D62-6B82B908E7E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7C79F-916B-4C5E-9078-DC8056CD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apitalhealth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NT Awake </a:t>
            </a:r>
            <a:r>
              <a:rPr lang="en-US" dirty="0" err="1"/>
              <a:t>Proning</a:t>
            </a:r>
            <a:r>
              <a:rPr lang="en-US" dirty="0"/>
              <a:t> Protocol for the Non-Intubated Patient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0575" y="4724400"/>
            <a:ext cx="7620000" cy="914400"/>
          </a:xfrm>
        </p:spPr>
        <p:txBody>
          <a:bodyPr>
            <a:normAutofit/>
          </a:bodyPr>
          <a:lstStyle/>
          <a:p>
            <a:r>
              <a:rPr lang="en-US" dirty="0"/>
              <a:t>April 2020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-2"/>
            <a:ext cx="9144000" cy="197288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3152775"/>
            <a:ext cx="3962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8" y="76200"/>
            <a:ext cx="8953503" cy="672341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848600" cy="6019800"/>
          </a:xfrm>
        </p:spPr>
        <p:txBody>
          <a:bodyPr>
            <a:normAutofit/>
          </a:bodyPr>
          <a:lstStyle/>
          <a:p>
            <a:r>
              <a:rPr lang="en-US" sz="2800" dirty="0"/>
              <a:t>Nursing Considerations 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0" algn="l"/>
              </a:tabLs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ea typeface="DejaVu Sans"/>
                <a:cs typeface="DejaVu Sans"/>
              </a:rPr>
              <a:t>Patient is able to follow instructions and self-prone (aka lie on the stomach) with some minimal assist with devices/bed/positioning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0" algn="l"/>
              </a:tabLs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ea typeface="DejaVu Sans"/>
                <a:cs typeface="DejaVu Sans"/>
              </a:rPr>
              <a:t>Have the patient use the bathroom prior to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ea typeface="DejaVu Sans"/>
                <a:cs typeface="DejaVu Sans"/>
              </a:rPr>
              <a:t>proning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ea typeface="DejaVu Sans"/>
                <a:cs typeface="DejaVu Sans"/>
              </a:rPr>
              <a:t>. Empty ostomy bags as appropriate.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0" algn="l"/>
              </a:tabLs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ea typeface="DejaVu Sans"/>
                <a:cs typeface="DejaVu Sans"/>
              </a:rPr>
              <a:t>Instruct patient to recline on his/her stomach, supported by their arms and pillow(s) in such a manner that oxygen tubing is unobstructed. 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0" algn="l"/>
              </a:tabLs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ea typeface="DejaVu Sans"/>
                <a:cs typeface="DejaVu Sans"/>
              </a:rPr>
              <a:t>Pillows may be placed under the hips or legs for comfort.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ea typeface="Arial Unicode MS"/>
                <a:cs typeface="Arial Unicode MS"/>
              </a:rPr>
              <a:t>To facilitate the patient maintaining prone position the call light, phone, and bedside table should be placed within reach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ea typeface="Arial Unicode MS"/>
                <a:cs typeface="Arial Unicode MS"/>
              </a:rPr>
              <a:t>. 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488372"/>
            <a:ext cx="3009900" cy="1311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6184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8" y="76200"/>
            <a:ext cx="8953503" cy="672341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848600" cy="6019800"/>
          </a:xfrm>
        </p:spPr>
        <p:txBody>
          <a:bodyPr/>
          <a:lstStyle/>
          <a:p>
            <a:r>
              <a:rPr lang="en-US" dirty="0"/>
              <a:t>References</a:t>
            </a:r>
          </a:p>
          <a:p>
            <a:pPr algn="l">
              <a:spcBef>
                <a:spcPts val="0"/>
              </a:spcBef>
              <a:spcAft>
                <a:spcPts val="1415"/>
              </a:spcAft>
            </a:pPr>
            <a:r>
              <a:rPr lang="en-US" u="sng" dirty="0">
                <a:solidFill>
                  <a:srgbClr val="000080"/>
                </a:solidFill>
                <a:latin typeface="Times New Roman"/>
                <a:ea typeface="DejaVu Sans"/>
                <a:cs typeface="DejaVu Sans"/>
                <a:hlinkClick r:id="rId4"/>
              </a:rPr>
              <a:t>www.</a:t>
            </a:r>
            <a:r>
              <a:rPr lang="en-US" u="sng" dirty="0">
                <a:solidFill>
                  <a:srgbClr val="000080"/>
                </a:solidFill>
                <a:latin typeface="Times New Roman"/>
                <a:ea typeface="DejaVu Sans"/>
                <a:cs typeface="DejaVu Sans"/>
              </a:rPr>
              <a:t>NPIAP.com</a:t>
            </a:r>
            <a:r>
              <a:rPr lang="en-US" dirty="0">
                <a:latin typeface="Times New Roman"/>
                <a:ea typeface="DejaVu Sans"/>
                <a:cs typeface="DejaVu Sans"/>
              </a:rPr>
              <a:t>, Pressure Injury Prevention; PIP Tips for Prone Positioning (Retrieved 04/13/2020)</a:t>
            </a:r>
            <a:endParaRPr lang="en-US" dirty="0">
              <a:latin typeface="Liberation Serif"/>
              <a:ea typeface="DejaVu Sans"/>
              <a:cs typeface="DejaVu Sans"/>
            </a:endParaRPr>
          </a:p>
          <a:p>
            <a:pPr algn="l">
              <a:spcBef>
                <a:spcPts val="0"/>
              </a:spcBef>
              <a:spcAft>
                <a:spcPts val="1415"/>
              </a:spcAft>
            </a:pPr>
            <a:r>
              <a:rPr lang="en-US" dirty="0">
                <a:latin typeface="Times New Roman"/>
                <a:ea typeface="DejaVu Sans"/>
                <a:cs typeface="DejaVu Sans"/>
              </a:rPr>
              <a:t>Massachusetts General Hospital policy: Prone Positioning for the Non-Intubated Patients Guideline (04/022020)</a:t>
            </a:r>
            <a:endParaRPr lang="en-US" dirty="0">
              <a:latin typeface="Liberation Serif"/>
              <a:ea typeface="DejaVu Sans"/>
              <a:cs typeface="DejaVu Sans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5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8" y="76200"/>
            <a:ext cx="8953503" cy="672341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8486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Objectives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Recognize the purpose and benefits of prone positioning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Identify the appropriate patient population and eligibility requirements for prone positioning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Understand the appropriate equipment needed and protocol/ procedures necessary to carry out awake prone positioning in the non-intubated patient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Understand nursing considerations in care of the non-intubated prone positioned patient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8" y="76200"/>
            <a:ext cx="8953503" cy="672341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848600" cy="6019800"/>
          </a:xfrm>
        </p:spPr>
        <p:txBody>
          <a:bodyPr/>
          <a:lstStyle/>
          <a:p>
            <a:r>
              <a:rPr lang="en-US" b="1" dirty="0"/>
              <a:t>What is the benefit of Prone Positioning?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Improve oxygenation by promoting alveolar expansion and recruitment in the patient experiencing mild to moderate hypoxemia.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781" y="4171950"/>
            <a:ext cx="73818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1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8" y="76200"/>
            <a:ext cx="8953503" cy="672341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848600" cy="6019800"/>
          </a:xfrm>
        </p:spPr>
        <p:txBody>
          <a:bodyPr>
            <a:normAutofit/>
          </a:bodyPr>
          <a:lstStyle/>
          <a:p>
            <a:r>
              <a:rPr lang="en-US" sz="3300" b="1" dirty="0"/>
              <a:t>Who is eligible to participate in prone positioning?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COVID positive and PUIs (persons under investigation)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Patient with other respiratory illnesses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Awake with good mental status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Nasal cannula (regular or high-flow) or facemask (Maximum Flow rate of 40 L/min)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No vomiting within the preceding 24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4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8" y="76200"/>
            <a:ext cx="8953503" cy="672341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848600" cy="6019800"/>
          </a:xfrm>
        </p:spPr>
        <p:txBody>
          <a:bodyPr/>
          <a:lstStyle/>
          <a:p>
            <a:r>
              <a:rPr lang="en-US" sz="3600" b="1" dirty="0"/>
              <a:t>CONTRAINDICATIONS </a:t>
            </a:r>
          </a:p>
          <a:p>
            <a:r>
              <a:rPr lang="en-US" sz="3600" b="1" dirty="0"/>
              <a:t>For Prone Positioning: </a:t>
            </a:r>
            <a:endParaRPr lang="en-US" sz="2400" dirty="0"/>
          </a:p>
          <a:p>
            <a:pPr marL="457200" marR="0" lvl="0" indent="-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dirty="0">
                <a:latin typeface="Times New Roman"/>
                <a:ea typeface="DejaVu Sans"/>
                <a:cs typeface="Times New Roman"/>
              </a:rPr>
              <a:t>Advanced pregnancy</a:t>
            </a:r>
            <a:endParaRPr lang="en-US" dirty="0">
              <a:latin typeface="Liberation Serif"/>
              <a:ea typeface="DejaVu Sans"/>
              <a:cs typeface="Times New Roman"/>
            </a:endParaRPr>
          </a:p>
          <a:p>
            <a:pPr marL="457200" marR="0" lvl="0" indent="-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dirty="0">
                <a:latin typeface="Times New Roman"/>
                <a:ea typeface="DejaVu Sans"/>
                <a:cs typeface="Times New Roman"/>
              </a:rPr>
              <a:t>Any mechanical contraindications to prone positioning (facial/chest trauma, fractures) </a:t>
            </a:r>
            <a:endParaRPr lang="en-US" dirty="0">
              <a:latin typeface="Liberation Serif"/>
              <a:ea typeface="DejaVu Sans"/>
              <a:cs typeface="Times New Roman"/>
            </a:endParaRPr>
          </a:p>
          <a:p>
            <a:pPr marL="457200" marR="0" lvl="0" indent="-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dirty="0">
                <a:latin typeface="Times New Roman"/>
                <a:ea typeface="DejaVu Sans"/>
                <a:cs typeface="Times New Roman"/>
              </a:rPr>
              <a:t>Refusal/inability to comply/collaborate with prone positioning. </a:t>
            </a:r>
            <a:endParaRPr lang="en-US" dirty="0">
              <a:latin typeface="Liberation Serif"/>
              <a:ea typeface="DejaVu Sans"/>
              <a:cs typeface="Times New Roman"/>
            </a:endParaRP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46194"/>
            <a:ext cx="1768916" cy="205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38600"/>
            <a:ext cx="16383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42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7" y="79728"/>
            <a:ext cx="8953503" cy="672341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59843"/>
            <a:ext cx="7239000" cy="6019800"/>
          </a:xfrm>
        </p:spPr>
        <p:txBody>
          <a:bodyPr/>
          <a:lstStyle/>
          <a:p>
            <a:r>
              <a:rPr lang="en-US" b="1" dirty="0"/>
              <a:t>Equipment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Supplemental oxygen, as ordered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Continuous pulse oximetry monitor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Pillows or wedges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Static air overlay (Waffle Overlay) or specialty bed, as needed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Foam dressing/ thin </a:t>
            </a:r>
            <a:r>
              <a:rPr lang="en-US" dirty="0" err="1"/>
              <a:t>duoderm</a:t>
            </a:r>
            <a:r>
              <a:rPr lang="en-US" dirty="0"/>
              <a:t> as needed to protect pressure areas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5284846"/>
            <a:ext cx="2164896" cy="114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149878"/>
            <a:ext cx="2124075" cy="1412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48249"/>
            <a:ext cx="15144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51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8" y="76200"/>
            <a:ext cx="8953503" cy="672341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8486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/>
              <a:t>PROTOCOL</a:t>
            </a:r>
            <a:r>
              <a:rPr lang="en-US" b="1" dirty="0"/>
              <a:t>: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Patient can prone themselves as desired by turning toward oxygen tubing onto their abdomen for as long as they can perform comfortably.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The ideal time for prone position is at least sixteen (16) hours/day.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Nurse can assist patient to turn if needed during bundled care time. Nurse should be wearing PPE (gown, surgical mask or N95, face shield, gloves)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Patient may prone using a pillow as head-rest. Swimming position is optional.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Patient may stay </a:t>
            </a:r>
            <a:r>
              <a:rPr lang="en-US" dirty="0" err="1"/>
              <a:t>proned</a:t>
            </a:r>
            <a:r>
              <a:rPr lang="en-US" dirty="0"/>
              <a:t> if they fall asleep.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Patient can supinate themselves when desired.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Patient may try rotating between left or right lateral recumbent positions.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53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8" y="76200"/>
            <a:ext cx="8953503" cy="672341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28008"/>
            <a:ext cx="7848600" cy="601980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>
                <a:solidFill>
                  <a:prstClr val="black">
                    <a:tint val="75000"/>
                  </a:prstClr>
                </a:solidFill>
              </a:rPr>
              <a:t>Initiation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>
                  <a:tint val="75000"/>
                </a:prstClr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tint val="75000"/>
                  </a:prstClr>
                </a:solidFill>
              </a:rPr>
              <a:t>RN will initiate prone positioning with the patient. NT will assist.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tint val="75000"/>
                  </a:prstClr>
                </a:solidFill>
              </a:rPr>
              <a:t>RN will monitor closely for the first hour and document patient tolerance.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tint val="75000"/>
                  </a:prstClr>
                </a:solidFill>
              </a:rPr>
              <a:t>The ideal time for prone position is at least sixteen (16) hours/day.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tint val="75000"/>
                  </a:prstClr>
                </a:solidFill>
              </a:rPr>
              <a:t>NT should document skin preventative measures.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51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8" y="115534"/>
            <a:ext cx="8953503" cy="672341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"/>
            <a:ext cx="7924800" cy="6096000"/>
          </a:xfrm>
        </p:spPr>
        <p:txBody>
          <a:bodyPr>
            <a:norm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ea typeface="Arial Unicode MS"/>
                <a:cs typeface="Arial Unicode MS"/>
              </a:rPr>
              <a:t>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ea typeface="Arial Unicode MS"/>
                <a:cs typeface="Arial Unicode MS"/>
              </a:rPr>
              <a:t>Skin Considerations</a:t>
            </a:r>
            <a:endParaRPr lang="en-US" sz="2400" b="1" dirty="0">
              <a:solidFill>
                <a:schemeClr val="bg1">
                  <a:lumMod val="50000"/>
                </a:schemeClr>
              </a:solidFill>
              <a:ea typeface="DejaVu Sans"/>
              <a:cs typeface="DejaVu Sans"/>
            </a:endParaRPr>
          </a:p>
          <a:p>
            <a:pPr marL="800100" lvl="1" indent="-342900" algn="l">
              <a:spcBef>
                <a:spcPts val="0"/>
              </a:spcBef>
              <a:buFont typeface="Symbol"/>
              <a:buChar char=""/>
              <a:tabLst>
                <a:tab pos="0" algn="l"/>
              </a:tabLs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ea typeface="DejaVu Sans"/>
                <a:cs typeface="DejaVu Sans"/>
              </a:rPr>
              <a:t>Consider placing patients with a Braden &lt; 18 on a static overlay or specialty bed.</a:t>
            </a:r>
          </a:p>
          <a:p>
            <a:pPr marL="800100" lvl="1" indent="-342900" algn="l">
              <a:spcBef>
                <a:spcPts val="0"/>
              </a:spcBef>
              <a:buFont typeface="Symbol"/>
              <a:buChar char=""/>
              <a:tabLst>
                <a:tab pos="0" algn="l"/>
              </a:tabLs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ea typeface="DejaVu Sans"/>
                <a:cs typeface="DejaVu Sans"/>
              </a:rPr>
              <a:t>Assess any potential pressure areas along bony prominences and apply prophylactic foam dressing, if indicated.</a:t>
            </a:r>
          </a:p>
          <a:p>
            <a:pPr marL="800100" lvl="1" indent="-342900" algn="l">
              <a:spcBef>
                <a:spcPts val="0"/>
              </a:spcBef>
              <a:buFont typeface="Symbol"/>
              <a:buChar char=""/>
              <a:tabLst>
                <a:tab pos="0" algn="l"/>
              </a:tabLs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ea typeface="DejaVu Sans"/>
                <a:cs typeface="DejaVu Sans"/>
              </a:rPr>
              <a:t>Apply thin foam dressing under medical devices, especially on face.</a:t>
            </a:r>
          </a:p>
          <a:p>
            <a:pPr marL="800100" lvl="1" indent="-342900" algn="l">
              <a:spcBef>
                <a:spcPts val="0"/>
              </a:spcBef>
              <a:buFont typeface="Symbol"/>
              <a:buChar char=""/>
              <a:tabLst>
                <a:tab pos="0" algn="l"/>
              </a:tabLs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ea typeface="DejaVu Sans"/>
                <a:cs typeface="DejaVu Sans"/>
              </a:rPr>
              <a:t>Align urinary catheter tubing toward the foot of the bed with the securement device in the middle of the leg.</a:t>
            </a:r>
          </a:p>
          <a:p>
            <a:pPr marL="800100" lvl="1" indent="-342900" algn="l">
              <a:spcBef>
                <a:spcPts val="0"/>
              </a:spcBef>
              <a:buFont typeface="Symbol"/>
              <a:buChar char=""/>
              <a:tabLst>
                <a:tab pos="0" algn="l"/>
              </a:tabLs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ea typeface="DejaVu Sans"/>
                <a:cs typeface="DejaVu Sans"/>
              </a:rPr>
              <a:t>Positioning devices/pillows are needed to offload pressure points.</a:t>
            </a:r>
          </a:p>
          <a:p>
            <a:pPr marL="800100" lvl="1" indent="-342900" algn="l">
              <a:spcBef>
                <a:spcPts val="0"/>
              </a:spcBef>
              <a:buFont typeface="Symbol"/>
              <a:buChar char=""/>
              <a:tabLst>
                <a:tab pos="0" algn="l"/>
              </a:tabLs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ea typeface="DejaVu Sans"/>
                <a:cs typeface="DejaVu Sans"/>
              </a:rPr>
              <a:t>Encourage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ea typeface="DejaVu Sans"/>
                <a:cs typeface="DejaVu Sans"/>
              </a:rPr>
              <a:t>microshifts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ea typeface="DejaVu Sans"/>
                <a:cs typeface="DejaVu Sans"/>
              </a:rPr>
              <a:t> of the head and body to relieve pressure in place of Q2hr turns.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20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619</Words>
  <Application>Microsoft Office PowerPoint</Application>
  <PresentationFormat>On-screen Show (4:3)</PresentationFormat>
  <Paragraphs>63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Liberation Serif</vt:lpstr>
      <vt:lpstr>Symbol</vt:lpstr>
      <vt:lpstr>Times New Roman</vt:lpstr>
      <vt:lpstr>Office Theme</vt:lpstr>
      <vt:lpstr>NT Awake Proning Protocol for the Non-Intubated Patient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Maury Regional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mtankersley</dc:creator>
  <cp:lastModifiedBy>Kristin Neal</cp:lastModifiedBy>
  <cp:revision>43</cp:revision>
  <cp:lastPrinted>2020-04-15T13:58:42Z</cp:lastPrinted>
  <dcterms:created xsi:type="dcterms:W3CDTF">2011-07-27T14:54:53Z</dcterms:created>
  <dcterms:modified xsi:type="dcterms:W3CDTF">2020-04-29T21:49:57Z</dcterms:modified>
</cp:coreProperties>
</file>