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9"/>
  </p:notesMasterIdLst>
  <p:handoutMasterIdLst>
    <p:handoutMasterId r:id="rId60"/>
  </p:handoutMasterIdLst>
  <p:sldIdLst>
    <p:sldId id="510" r:id="rId2"/>
    <p:sldId id="605" r:id="rId3"/>
    <p:sldId id="606" r:id="rId4"/>
    <p:sldId id="607" r:id="rId5"/>
    <p:sldId id="608" r:id="rId6"/>
    <p:sldId id="609" r:id="rId7"/>
    <p:sldId id="610" r:id="rId8"/>
    <p:sldId id="611" r:id="rId9"/>
    <p:sldId id="612" r:id="rId10"/>
    <p:sldId id="613" r:id="rId11"/>
    <p:sldId id="614" r:id="rId12"/>
    <p:sldId id="615" r:id="rId13"/>
    <p:sldId id="616" r:id="rId14"/>
    <p:sldId id="617" r:id="rId15"/>
    <p:sldId id="618" r:id="rId16"/>
    <p:sldId id="619" r:id="rId17"/>
    <p:sldId id="620" r:id="rId18"/>
    <p:sldId id="621" r:id="rId19"/>
    <p:sldId id="622" r:id="rId20"/>
    <p:sldId id="623" r:id="rId21"/>
    <p:sldId id="624" r:id="rId22"/>
    <p:sldId id="625" r:id="rId23"/>
    <p:sldId id="626" r:id="rId24"/>
    <p:sldId id="627" r:id="rId25"/>
    <p:sldId id="628" r:id="rId26"/>
    <p:sldId id="629" r:id="rId27"/>
    <p:sldId id="556" r:id="rId28"/>
    <p:sldId id="557" r:id="rId29"/>
    <p:sldId id="558" r:id="rId30"/>
    <p:sldId id="559" r:id="rId31"/>
    <p:sldId id="560" r:id="rId32"/>
    <p:sldId id="561" r:id="rId33"/>
    <p:sldId id="562" r:id="rId34"/>
    <p:sldId id="563" r:id="rId35"/>
    <p:sldId id="564" r:id="rId36"/>
    <p:sldId id="565" r:id="rId37"/>
    <p:sldId id="566" r:id="rId38"/>
    <p:sldId id="567" r:id="rId39"/>
    <p:sldId id="642" r:id="rId40"/>
    <p:sldId id="463" r:id="rId41"/>
    <p:sldId id="464" r:id="rId42"/>
    <p:sldId id="465" r:id="rId43"/>
    <p:sldId id="466" r:id="rId44"/>
    <p:sldId id="467" r:id="rId45"/>
    <p:sldId id="512" r:id="rId46"/>
    <p:sldId id="513" r:id="rId47"/>
    <p:sldId id="514" r:id="rId48"/>
    <p:sldId id="469" r:id="rId49"/>
    <p:sldId id="511" r:id="rId50"/>
    <p:sldId id="470" r:id="rId51"/>
    <p:sldId id="471" r:id="rId52"/>
    <p:sldId id="472" r:id="rId53"/>
    <p:sldId id="473" r:id="rId54"/>
    <p:sldId id="474" r:id="rId55"/>
    <p:sldId id="475" r:id="rId56"/>
    <p:sldId id="476" r:id="rId57"/>
    <p:sldId id="604" r:id="rId58"/>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4">
          <p15:clr>
            <a:srgbClr val="A4A3A4"/>
          </p15:clr>
        </p15:guide>
        <p15:guide id="2" pos="2874">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AB2"/>
    <a:srgbClr val="FD8C26"/>
    <a:srgbClr val="1E5290"/>
    <a:srgbClr val="00CDFF"/>
    <a:srgbClr val="00A2DE"/>
    <a:srgbClr val="95C1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84379" autoAdjust="0"/>
  </p:normalViewPr>
  <p:slideViewPr>
    <p:cSldViewPr snapToGrid="0" snapToObjects="1" showGuides="1">
      <p:cViewPr varScale="1">
        <p:scale>
          <a:sx n="114" d="100"/>
          <a:sy n="114" d="100"/>
        </p:scale>
        <p:origin x="1506" y="102"/>
      </p:cViewPr>
      <p:guideLst>
        <p:guide orient="horz" pos="2164"/>
        <p:guide pos="2874"/>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0" d="100"/>
        <a:sy n="60" d="100"/>
      </p:scale>
      <p:origin x="0" y="0"/>
    </p:cViewPr>
  </p:sorterViewPr>
  <p:notesViewPr>
    <p:cSldViewPr snapToGrid="0" snapToObjects="1">
      <p:cViewPr>
        <p:scale>
          <a:sx n="87" d="100"/>
          <a:sy n="87" d="100"/>
        </p:scale>
        <p:origin x="-3060" y="-7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339" y="1"/>
            <a:ext cx="3038475" cy="461963"/>
          </a:xfrm>
          <a:prstGeom prst="rect">
            <a:avLst/>
          </a:prstGeom>
        </p:spPr>
        <p:txBody>
          <a:bodyPr vert="horz" lIns="91440" tIns="45720" rIns="91440" bIns="45720" rtlCol="0"/>
          <a:lstStyle>
            <a:lvl1pPr algn="r">
              <a:defRPr sz="1200"/>
            </a:lvl1pPr>
          </a:lstStyle>
          <a:p>
            <a:fld id="{134EBE60-1853-4B3B-AC12-208397F0221D}" type="datetimeFigureOut">
              <a:rPr lang="en-US" smtClean="0"/>
              <a:t>7/11/2022</a:t>
            </a:fld>
            <a:endParaRPr lang="en-US"/>
          </a:p>
        </p:txBody>
      </p:sp>
      <p:sp>
        <p:nvSpPr>
          <p:cNvPr id="4" name="Footer Placeholder 3"/>
          <p:cNvSpPr>
            <a:spLocks noGrp="1"/>
          </p:cNvSpPr>
          <p:nvPr>
            <p:ph type="ftr" sz="quarter" idx="2"/>
          </p:nvPr>
        </p:nvSpPr>
        <p:spPr>
          <a:xfrm>
            <a:off x="1" y="8772526"/>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772526"/>
            <a:ext cx="3038475" cy="461963"/>
          </a:xfrm>
          <a:prstGeom prst="rect">
            <a:avLst/>
          </a:prstGeom>
        </p:spPr>
        <p:txBody>
          <a:bodyPr vert="horz" lIns="91440" tIns="45720" rIns="91440" bIns="45720" rtlCol="0" anchor="b"/>
          <a:lstStyle>
            <a:lvl1pPr algn="r">
              <a:defRPr sz="1200"/>
            </a:lvl1pPr>
          </a:lstStyle>
          <a:p>
            <a:fld id="{AD477CC4-25FF-402E-8EA2-CCEBCF108400}" type="slidenum">
              <a:rPr lang="en-US" smtClean="0"/>
              <a:t>‹#›</a:t>
            </a:fld>
            <a:endParaRPr lang="en-US"/>
          </a:p>
        </p:txBody>
      </p:sp>
    </p:spTree>
    <p:extLst>
      <p:ext uri="{BB962C8B-B14F-4D97-AF65-F5344CB8AC3E}">
        <p14:creationId xmlns:p14="http://schemas.microsoft.com/office/powerpoint/2010/main" val="2766144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F3C88757-E6B2-45A8-90E2-D9FA18C1EC97}" type="datetimeFigureOut">
              <a:rPr lang="en-US" smtClean="0"/>
              <a:t>7/11/2022</a:t>
            </a:fld>
            <a:endParaRPr lang="en-US"/>
          </a:p>
        </p:txBody>
      </p:sp>
      <p:sp>
        <p:nvSpPr>
          <p:cNvPr id="4" name="Slide Image Placeholder 3"/>
          <p:cNvSpPr>
            <a:spLocks noGrp="1" noRot="1" noChangeAspect="1"/>
          </p:cNvSpPr>
          <p:nvPr>
            <p:ph type="sldImg" idx="2"/>
          </p:nvPr>
        </p:nvSpPr>
        <p:spPr>
          <a:xfrm>
            <a:off x="1196975" y="692150"/>
            <a:ext cx="4616450"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94BA0AAE-127B-4381-941E-55E7088DDCC6}" type="slidenum">
              <a:rPr lang="en-US" smtClean="0"/>
              <a:t>‹#›</a:t>
            </a:fld>
            <a:endParaRPr lang="en-US"/>
          </a:p>
        </p:txBody>
      </p:sp>
    </p:spTree>
    <p:extLst>
      <p:ext uri="{BB962C8B-B14F-4D97-AF65-F5344CB8AC3E}">
        <p14:creationId xmlns:p14="http://schemas.microsoft.com/office/powerpoint/2010/main" val="232165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Urgent is defined by CMS Medicare/Medicaid</a:t>
            </a:r>
            <a:r>
              <a:rPr lang="en-US" baseline="0" dirty="0"/>
              <a:t> Rules as an expedited request when the member’s life or limb or the life of others are in jeopardy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BA0AAE-127B-4381-941E-55E7088DDC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8528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1A3E65-183C-7E42-8E56-EB69049746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226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1A3E65-183C-7E42-8E56-EB69049746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8501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1A3E65-183C-7E42-8E56-EB69049746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8659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322C8-0267-46E9-B0DC-8D1D6E7043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5538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Notification of conversions from observation to inpatient should occur</a:t>
            </a:r>
            <a:r>
              <a:rPr lang="en-US" baseline="0" dirty="0"/>
              <a:t> within 24 hours of the conversion order being written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BA0AAE-127B-4381-941E-55E7088DDC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7972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Commercial reviewing process for a more </a:t>
            </a:r>
            <a:r>
              <a:rPr lang="en-US"/>
              <a:t>direct</a:t>
            </a:r>
            <a:r>
              <a:rPr lang="en-US" baseline="0"/>
              <a:t> contact.</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BA0AAE-127B-4381-941E-55E7088DDC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0179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wording at the bottom</a:t>
            </a:r>
          </a:p>
          <a:p>
            <a:r>
              <a:rPr lang="en-US" dirty="0"/>
              <a:t>Made all parentheses</a:t>
            </a:r>
            <a:r>
              <a:rPr lang="en-US" baseline="0" dirty="0"/>
              <a:t> match</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BA0AAE-127B-4381-941E-55E7088DDC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539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BA0AAE-127B-4381-941E-55E7088DDC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6302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BA0AAE-127B-4381-941E-55E7088DDC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012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BA0AAE-127B-4381-941E-55E7088DDC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807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1A3E65-183C-7E42-8E56-EB69049746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625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1A3E65-183C-7E42-8E56-EB69049746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874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1A3E65-183C-7E42-8E56-EB69049746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0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1A3E65-183C-7E42-8E56-EB69049746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711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1A3E65-183C-7E42-8E56-EB69049746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8556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1A3E65-183C-7E42-8E56-EB69049746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9169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BA0AAE-127B-4381-941E-55E7088DDC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3099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1A3E65-183C-7E42-8E56-EB69049746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4907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54000">
              <a:srgbClr val="026AB2"/>
            </a:gs>
            <a:gs pos="100000">
              <a:srgbClr val="1E529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overDu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2061"/>
            <a:ext cx="9144000" cy="3857625"/>
          </a:xfrm>
          <a:prstGeom prst="rect">
            <a:avLst/>
          </a:prstGeom>
        </p:spPr>
      </p:pic>
      <p:pic>
        <p:nvPicPr>
          <p:cNvPr id="9" name="Picture 8"/>
          <p:cNvPicPr>
            <a:picLocks noChangeAspect="1"/>
          </p:cNvPicPr>
          <p:nvPr userDrawn="1"/>
        </p:nvPicPr>
        <p:blipFill>
          <a:blip r:embed="rId3"/>
          <a:stretch>
            <a:fillRect/>
          </a:stretch>
        </p:blipFill>
        <p:spPr>
          <a:xfrm>
            <a:off x="6949170" y="621597"/>
            <a:ext cx="1737630" cy="352069"/>
          </a:xfrm>
          <a:prstGeom prst="rect">
            <a:avLst/>
          </a:prstGeom>
        </p:spPr>
      </p:pic>
      <p:sp>
        <p:nvSpPr>
          <p:cNvPr id="10" name="Rectangle 9"/>
          <p:cNvSpPr/>
          <p:nvPr userDrawn="1"/>
        </p:nvSpPr>
        <p:spPr>
          <a:xfrm>
            <a:off x="457200" y="5625139"/>
            <a:ext cx="4572000" cy="184666"/>
          </a:xfrm>
          <a:prstGeom prst="rect">
            <a:avLst/>
          </a:prstGeom>
        </p:spPr>
        <p:txBody>
          <a:bodyPr>
            <a:spAutoFit/>
          </a:bodyPr>
          <a:lstStyle/>
          <a:p>
            <a:pPr rtl="0"/>
            <a:r>
              <a:rPr lang="en-US" sz="900" b="0" i="0" u="none" strike="noStrike" kern="1200" baseline="30000" dirty="0">
                <a:solidFill>
                  <a:schemeClr val="bg1"/>
                </a:solidFill>
                <a:latin typeface="+mn-lt"/>
                <a:ea typeface="+mn-ea"/>
                <a:cs typeface="+mn-cs"/>
              </a:rPr>
              <a:t>BlueCross BlueShield of Tennessee, Inc. an Independent Licensee of the BlueCross BlueShield Association</a:t>
            </a:r>
          </a:p>
        </p:txBody>
      </p:sp>
    </p:spTree>
    <p:extLst>
      <p:ext uri="{BB962C8B-B14F-4D97-AF65-F5344CB8AC3E}">
        <p14:creationId xmlns:p14="http://schemas.microsoft.com/office/powerpoint/2010/main" val="321938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54000">
              <a:srgbClr val="026AB2"/>
            </a:gs>
            <a:gs pos="100000">
              <a:srgbClr val="1E529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30892"/>
            <a:ext cx="8006654" cy="2466374"/>
          </a:xfrm>
          <a:prstGeom prst="rect">
            <a:avLst/>
          </a:prstGeom>
        </p:spPr>
        <p:txBody>
          <a:bodyPr>
            <a:noAutofit/>
          </a:bodyPr>
          <a:lstStyle>
            <a:lvl1pPr algn="l">
              <a:lnSpc>
                <a:spcPct val="70000"/>
              </a:lnSpc>
              <a:defRPr sz="10000">
                <a:solidFill>
                  <a:schemeClr val="bg1"/>
                </a:solidFill>
                <a:latin typeface="Franklin Gothic Medium"/>
                <a:cs typeface="Franklin Gothic Medium"/>
              </a:defRPr>
            </a:lvl1pPr>
          </a:lstStyle>
          <a:p>
            <a:r>
              <a:rPr lang="en-US" dirty="0"/>
              <a:t>Click to edit Master title</a:t>
            </a:r>
          </a:p>
        </p:txBody>
      </p:sp>
      <p:sp>
        <p:nvSpPr>
          <p:cNvPr id="3" name="Subtitle 2"/>
          <p:cNvSpPr>
            <a:spLocks noGrp="1"/>
          </p:cNvSpPr>
          <p:nvPr>
            <p:ph type="subTitle" idx="1" hasCustomPrompt="1"/>
          </p:nvPr>
        </p:nvSpPr>
        <p:spPr>
          <a:xfrm>
            <a:off x="748571" y="4497266"/>
            <a:ext cx="6260506" cy="537103"/>
          </a:xfrm>
        </p:spPr>
        <p:txBody>
          <a:bodyPr>
            <a:normAutofit/>
          </a:bodyPr>
          <a:lstStyle>
            <a:lvl1pPr marL="0" indent="0" algn="l">
              <a:buNone/>
              <a:defRPr sz="2400">
                <a:solidFill>
                  <a:srgbClr val="00CDFF"/>
                </a:solidFill>
                <a:latin typeface="Franklin Gothic Book"/>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2" name="Picture 11"/>
          <p:cNvPicPr>
            <a:picLocks noChangeAspect="1"/>
          </p:cNvPicPr>
          <p:nvPr userDrawn="1"/>
        </p:nvPicPr>
        <p:blipFill>
          <a:blip r:embed="rId2"/>
          <a:stretch>
            <a:fillRect/>
          </a:stretch>
        </p:blipFill>
        <p:spPr>
          <a:xfrm>
            <a:off x="4417246" y="6454137"/>
            <a:ext cx="309507" cy="309507"/>
          </a:xfrm>
          <a:prstGeom prst="rect">
            <a:avLst/>
          </a:prstGeom>
        </p:spPr>
      </p:pic>
      <p:sp>
        <p:nvSpPr>
          <p:cNvPr id="13" name="Slide Number Placeholder 5"/>
          <p:cNvSpPr>
            <a:spLocks noGrp="1"/>
          </p:cNvSpPr>
          <p:nvPr>
            <p:ph type="sldNum" sz="quarter" idx="4"/>
          </p:nvPr>
        </p:nvSpPr>
        <p:spPr>
          <a:xfrm>
            <a:off x="4251331" y="6454138"/>
            <a:ext cx="641338" cy="315498"/>
          </a:xfrm>
          <a:prstGeom prst="rect">
            <a:avLst/>
          </a:prstGeom>
        </p:spPr>
        <p:txBody>
          <a:bodyPr/>
          <a:lstStyle>
            <a:lvl1pPr algn="ctr">
              <a:defRPr sz="1200">
                <a:solidFill>
                  <a:srgbClr val="FFFFFF"/>
                </a:solidFill>
                <a:latin typeface="Franklin Gothic Book"/>
                <a:cs typeface="Franklin Gothic Book"/>
              </a:defRPr>
            </a:lvl1pPr>
          </a:lstStyle>
          <a:p>
            <a:fld id="{AC6866CD-D1F0-7245-AC86-0DCB9378EEB4}" type="slidenum">
              <a:rPr lang="en-US" smtClean="0"/>
              <a:pPr/>
              <a:t>‹#›</a:t>
            </a:fld>
            <a:endParaRPr lang="en-US" dirty="0"/>
          </a:p>
        </p:txBody>
      </p:sp>
      <p:cxnSp>
        <p:nvCxnSpPr>
          <p:cNvPr id="6" name="Straight Connector 5"/>
          <p:cNvCxnSpPr/>
          <p:nvPr userDrawn="1"/>
        </p:nvCxnSpPr>
        <p:spPr>
          <a:xfrm>
            <a:off x="457200" y="1532879"/>
            <a:ext cx="8235254"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57200" y="5445662"/>
            <a:ext cx="8235254"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922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54000">
              <a:srgbClr val="026AB2"/>
            </a:gs>
            <a:gs pos="100000">
              <a:srgbClr val="1E529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userDrawn="1"/>
        </p:nvSpPr>
        <p:spPr>
          <a:xfrm>
            <a:off x="0" y="988487"/>
            <a:ext cx="9144000" cy="58695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0814" y="1413836"/>
            <a:ext cx="5924767" cy="4712328"/>
          </a:xfrm>
        </p:spPr>
        <p:txBody>
          <a:bodyPr/>
          <a:lstStyle>
            <a:lvl1pPr>
              <a:defRPr>
                <a:solidFill>
                  <a:srgbClr val="026AB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p:cNvPicPr>
            <a:picLocks noChangeAspect="1"/>
          </p:cNvPicPr>
          <p:nvPr userDrawn="1"/>
        </p:nvPicPr>
        <p:blipFill>
          <a:blip r:embed="rId2"/>
          <a:stretch>
            <a:fillRect/>
          </a:stretch>
        </p:blipFill>
        <p:spPr>
          <a:xfrm>
            <a:off x="132446" y="227652"/>
            <a:ext cx="579871" cy="614490"/>
          </a:xfrm>
          <a:prstGeom prst="rect">
            <a:avLst/>
          </a:prstGeom>
        </p:spPr>
      </p:pic>
      <p:pic>
        <p:nvPicPr>
          <p:cNvPr id="20" name="Picture 19"/>
          <p:cNvPicPr>
            <a:picLocks noChangeAspect="1"/>
          </p:cNvPicPr>
          <p:nvPr userDrawn="1"/>
        </p:nvPicPr>
        <p:blipFill>
          <a:blip r:embed="rId3"/>
          <a:stretch>
            <a:fillRect/>
          </a:stretch>
        </p:blipFill>
        <p:spPr>
          <a:xfrm>
            <a:off x="4417246" y="6454137"/>
            <a:ext cx="309507" cy="309507"/>
          </a:xfrm>
          <a:prstGeom prst="rect">
            <a:avLst/>
          </a:prstGeom>
        </p:spPr>
      </p:pic>
      <p:sp>
        <p:nvSpPr>
          <p:cNvPr id="21" name="Slide Number Placeholder 5"/>
          <p:cNvSpPr>
            <a:spLocks noGrp="1"/>
          </p:cNvSpPr>
          <p:nvPr>
            <p:ph type="sldNum" sz="quarter" idx="4"/>
          </p:nvPr>
        </p:nvSpPr>
        <p:spPr>
          <a:xfrm>
            <a:off x="4251331" y="6454138"/>
            <a:ext cx="641338" cy="315498"/>
          </a:xfrm>
          <a:prstGeom prst="rect">
            <a:avLst/>
          </a:prstGeom>
        </p:spPr>
        <p:txBody>
          <a:bodyPr/>
          <a:lstStyle>
            <a:lvl1pPr algn="ctr">
              <a:defRPr sz="1200">
                <a:solidFill>
                  <a:srgbClr val="FFFFFF"/>
                </a:solidFill>
                <a:latin typeface="Franklin Gothic Book"/>
                <a:cs typeface="Franklin Gothic Book"/>
              </a:defRPr>
            </a:lvl1pPr>
          </a:lstStyle>
          <a:p>
            <a:fld id="{AC6866CD-D1F0-7245-AC86-0DCB9378EEB4}" type="slidenum">
              <a:rPr lang="en-US" smtClean="0"/>
              <a:pPr/>
              <a:t>‹#›</a:t>
            </a:fld>
            <a:endParaRPr lang="en-US" dirty="0"/>
          </a:p>
        </p:txBody>
      </p:sp>
      <p:sp>
        <p:nvSpPr>
          <p:cNvPr id="5" name="Title 4"/>
          <p:cNvSpPr>
            <a:spLocks noGrp="1"/>
          </p:cNvSpPr>
          <p:nvPr>
            <p:ph type="title" hasCustomPrompt="1"/>
          </p:nvPr>
        </p:nvSpPr>
        <p:spPr>
          <a:xfrm>
            <a:off x="808742" y="161969"/>
            <a:ext cx="6540008" cy="351428"/>
          </a:xfrm>
          <a:prstGeom prst="rect">
            <a:avLst/>
          </a:prstGeom>
        </p:spPr>
        <p:txBody>
          <a:bodyPr vert="horz"/>
          <a:lstStyle>
            <a:lvl1pPr>
              <a:defRPr>
                <a:solidFill>
                  <a:srgbClr val="00CDFF"/>
                </a:solidFill>
              </a:defRPr>
            </a:lvl1pPr>
          </a:lstStyle>
          <a:p>
            <a:r>
              <a:rPr lang="en-US" dirty="0"/>
              <a:t>CLICK TO EDIT MASTER TITLE STYLE</a:t>
            </a:r>
          </a:p>
        </p:txBody>
      </p:sp>
      <p:sp>
        <p:nvSpPr>
          <p:cNvPr id="12" name="TextBox 11"/>
          <p:cNvSpPr txBox="1"/>
          <p:nvPr userDrawn="1"/>
        </p:nvSpPr>
        <p:spPr>
          <a:xfrm>
            <a:off x="6388152" y="684185"/>
            <a:ext cx="3429488" cy="952528"/>
          </a:xfrm>
          <a:prstGeom prst="rect">
            <a:avLst/>
          </a:prstGeom>
        </p:spPr>
        <p:txBody>
          <a:bodyPr vert="horz" wrap="square" lIns="91440" tIns="45720" rIns="91440" bIns="45720" rtlCol="0" anchor="ctr">
            <a:noAutofit/>
          </a:bodyPr>
          <a:lstStyle/>
          <a:p>
            <a:endParaRPr lang="en-US" sz="2400" dirty="0">
              <a:solidFill>
                <a:schemeClr val="bg1"/>
              </a:solidFill>
            </a:endParaRPr>
          </a:p>
        </p:txBody>
      </p:sp>
      <p:sp>
        <p:nvSpPr>
          <p:cNvPr id="32" name="Text Placeholder 31"/>
          <p:cNvSpPr>
            <a:spLocks noGrp="1"/>
          </p:cNvSpPr>
          <p:nvPr>
            <p:ph type="body" sz="quarter" idx="10" hasCustomPrompt="1"/>
          </p:nvPr>
        </p:nvSpPr>
        <p:spPr>
          <a:xfrm>
            <a:off x="817384" y="513398"/>
            <a:ext cx="7152325" cy="475090"/>
          </a:xfrm>
        </p:spPr>
        <p:txBody>
          <a:bodyPr>
            <a:normAutofit/>
          </a:bodyPr>
          <a:lstStyle>
            <a:lvl1pPr marL="0" indent="0">
              <a:buNone/>
              <a:defRPr sz="2400">
                <a:solidFill>
                  <a:schemeClr val="bg1"/>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a:t>
            </a:r>
            <a:r>
              <a:rPr lang="en-US" dirty="0" err="1"/>
              <a:t>subheaders</a:t>
            </a:r>
            <a:endParaRPr lang="en-US" dirty="0"/>
          </a:p>
        </p:txBody>
      </p:sp>
    </p:spTree>
    <p:extLst>
      <p:ext uri="{BB962C8B-B14F-4D97-AF65-F5344CB8AC3E}">
        <p14:creationId xmlns:p14="http://schemas.microsoft.com/office/powerpoint/2010/main" val="3884252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417246" y="6454137"/>
            <a:ext cx="309507" cy="309507"/>
          </a:xfrm>
          <a:prstGeom prst="rect">
            <a:avLst/>
          </a:prstGeom>
        </p:spPr>
      </p:pic>
      <p:sp>
        <p:nvSpPr>
          <p:cNvPr id="8" name="Slide Number Placeholder 5"/>
          <p:cNvSpPr>
            <a:spLocks noGrp="1"/>
          </p:cNvSpPr>
          <p:nvPr>
            <p:ph type="sldNum" sz="quarter" idx="4"/>
          </p:nvPr>
        </p:nvSpPr>
        <p:spPr>
          <a:xfrm>
            <a:off x="4251331" y="6454138"/>
            <a:ext cx="641338" cy="315498"/>
          </a:xfrm>
          <a:prstGeom prst="rect">
            <a:avLst/>
          </a:prstGeom>
        </p:spPr>
        <p:txBody>
          <a:bodyPr/>
          <a:lstStyle>
            <a:lvl1pPr algn="ctr">
              <a:defRPr sz="1200">
                <a:solidFill>
                  <a:srgbClr val="FFFFFF"/>
                </a:solidFill>
                <a:latin typeface="Franklin Gothic Book"/>
                <a:cs typeface="Franklin Gothic Book"/>
              </a:defRPr>
            </a:lvl1pPr>
          </a:lstStyle>
          <a:p>
            <a:fld id="{AC6866CD-D1F0-7245-AC86-0DCB9378EEB4}" type="slidenum">
              <a:rPr lang="en-US" smtClean="0"/>
              <a:pPr/>
              <a:t>‹#›</a:t>
            </a:fld>
            <a:endParaRPr lang="en-US" dirty="0"/>
          </a:p>
        </p:txBody>
      </p:sp>
    </p:spTree>
    <p:extLst>
      <p:ext uri="{BB962C8B-B14F-4D97-AF65-F5344CB8AC3E}">
        <p14:creationId xmlns:p14="http://schemas.microsoft.com/office/powerpoint/2010/main" val="417580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bg>
      <p:bgPr>
        <a:gradFill flip="none" rotWithShape="1">
          <a:gsLst>
            <a:gs pos="54000">
              <a:srgbClr val="026AB2"/>
            </a:gs>
            <a:gs pos="100000">
              <a:srgbClr val="1E529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30892"/>
            <a:ext cx="8006654" cy="2466374"/>
          </a:xfrm>
          <a:prstGeom prst="rect">
            <a:avLst/>
          </a:prstGeom>
        </p:spPr>
        <p:txBody>
          <a:bodyPr>
            <a:noAutofit/>
          </a:bodyPr>
          <a:lstStyle>
            <a:lvl1pPr algn="l">
              <a:lnSpc>
                <a:spcPct val="70000"/>
              </a:lnSpc>
              <a:defRPr sz="10000">
                <a:solidFill>
                  <a:srgbClr val="FFFFFF"/>
                </a:solidFill>
                <a:latin typeface="Franklin Gothic Medium"/>
                <a:cs typeface="Franklin Gothic Medium"/>
              </a:defRPr>
            </a:lvl1pPr>
          </a:lstStyle>
          <a:p>
            <a:r>
              <a:rPr lang="en-US" dirty="0"/>
              <a:t>Click to edit Master title</a:t>
            </a:r>
          </a:p>
        </p:txBody>
      </p:sp>
      <p:sp>
        <p:nvSpPr>
          <p:cNvPr id="3" name="Subtitle 2"/>
          <p:cNvSpPr>
            <a:spLocks noGrp="1"/>
          </p:cNvSpPr>
          <p:nvPr>
            <p:ph type="subTitle" idx="1" hasCustomPrompt="1"/>
          </p:nvPr>
        </p:nvSpPr>
        <p:spPr>
          <a:xfrm>
            <a:off x="748571" y="4497266"/>
            <a:ext cx="6260506" cy="537103"/>
          </a:xfrm>
        </p:spPr>
        <p:txBody>
          <a:bodyPr>
            <a:normAutofit/>
          </a:bodyPr>
          <a:lstStyle>
            <a:lvl1pPr marL="0" indent="0" algn="l">
              <a:buNone/>
              <a:defRPr sz="2400">
                <a:solidFill>
                  <a:srgbClr val="00CDFF"/>
                </a:solidFill>
                <a:latin typeface="Franklin Gothic Book"/>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2" name="Picture 11"/>
          <p:cNvPicPr>
            <a:picLocks noChangeAspect="1"/>
          </p:cNvPicPr>
          <p:nvPr userDrawn="1"/>
        </p:nvPicPr>
        <p:blipFill>
          <a:blip r:embed="rId2"/>
          <a:stretch>
            <a:fillRect/>
          </a:stretch>
        </p:blipFill>
        <p:spPr>
          <a:xfrm>
            <a:off x="4417246" y="6454137"/>
            <a:ext cx="309507" cy="309507"/>
          </a:xfrm>
          <a:prstGeom prst="rect">
            <a:avLst/>
          </a:prstGeom>
        </p:spPr>
      </p:pic>
      <p:sp>
        <p:nvSpPr>
          <p:cNvPr id="13" name="Slide Number Placeholder 5"/>
          <p:cNvSpPr>
            <a:spLocks noGrp="1"/>
          </p:cNvSpPr>
          <p:nvPr>
            <p:ph type="sldNum" sz="quarter" idx="4"/>
          </p:nvPr>
        </p:nvSpPr>
        <p:spPr>
          <a:xfrm>
            <a:off x="4251331" y="6454138"/>
            <a:ext cx="641338" cy="315498"/>
          </a:xfrm>
          <a:prstGeom prst="rect">
            <a:avLst/>
          </a:prstGeom>
        </p:spPr>
        <p:txBody>
          <a:bodyPr/>
          <a:lstStyle>
            <a:lvl1pPr algn="ctr">
              <a:defRPr sz="1200">
                <a:solidFill>
                  <a:srgbClr val="FFFFFF"/>
                </a:solidFill>
                <a:latin typeface="Franklin Gothic Book"/>
                <a:cs typeface="Franklin Gothic Book"/>
              </a:defRPr>
            </a:lvl1pPr>
          </a:lstStyle>
          <a:p>
            <a:fld id="{AC6866CD-D1F0-7245-AC86-0DCB9378EEB4}" type="slidenum">
              <a:rPr lang="en-US" smtClean="0"/>
              <a:pPr/>
              <a:t>‹#›</a:t>
            </a:fld>
            <a:endParaRPr lang="en-US" dirty="0"/>
          </a:p>
        </p:txBody>
      </p:sp>
      <p:pic>
        <p:nvPicPr>
          <p:cNvPr id="14" name="Picture 13"/>
          <p:cNvPicPr>
            <a:picLocks noChangeAspect="1"/>
          </p:cNvPicPr>
          <p:nvPr userDrawn="1"/>
        </p:nvPicPr>
        <p:blipFill>
          <a:blip r:embed="rId3"/>
          <a:stretch>
            <a:fillRect/>
          </a:stretch>
        </p:blipFill>
        <p:spPr>
          <a:xfrm>
            <a:off x="815474" y="591669"/>
            <a:ext cx="1694614" cy="348892"/>
          </a:xfrm>
          <a:prstGeom prst="rect">
            <a:avLst/>
          </a:prstGeom>
        </p:spPr>
      </p:pic>
      <p:cxnSp>
        <p:nvCxnSpPr>
          <p:cNvPr id="15" name="Straight Connector 14"/>
          <p:cNvCxnSpPr/>
          <p:nvPr userDrawn="1"/>
        </p:nvCxnSpPr>
        <p:spPr>
          <a:xfrm>
            <a:off x="457200" y="1532879"/>
            <a:ext cx="8235254"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457200" y="5445662"/>
            <a:ext cx="8235254"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494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flip="none" rotWithShape="1">
          <a:gsLst>
            <a:gs pos="54000">
              <a:srgbClr val="026AB2"/>
            </a:gs>
            <a:gs pos="100000">
              <a:srgbClr val="1E529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userDrawn="1"/>
        </p:nvSpPr>
        <p:spPr>
          <a:xfrm>
            <a:off x="0" y="988487"/>
            <a:ext cx="9144000" cy="58695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0814" y="1413836"/>
            <a:ext cx="5924767" cy="4712328"/>
          </a:xfrm>
        </p:spPr>
        <p:txBody>
          <a:bodyPr/>
          <a:lstStyle>
            <a:lvl1pPr>
              <a:defRPr>
                <a:solidFill>
                  <a:srgbClr val="026AB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p:cNvPicPr>
            <a:picLocks noChangeAspect="1"/>
          </p:cNvPicPr>
          <p:nvPr userDrawn="1"/>
        </p:nvPicPr>
        <p:blipFill>
          <a:blip r:embed="rId2"/>
          <a:stretch>
            <a:fillRect/>
          </a:stretch>
        </p:blipFill>
        <p:spPr>
          <a:xfrm>
            <a:off x="132446" y="227652"/>
            <a:ext cx="579871" cy="614490"/>
          </a:xfrm>
          <a:prstGeom prst="rect">
            <a:avLst/>
          </a:prstGeom>
        </p:spPr>
      </p:pic>
      <p:pic>
        <p:nvPicPr>
          <p:cNvPr id="20" name="Picture 19"/>
          <p:cNvPicPr>
            <a:picLocks noChangeAspect="1"/>
          </p:cNvPicPr>
          <p:nvPr userDrawn="1"/>
        </p:nvPicPr>
        <p:blipFill>
          <a:blip r:embed="rId3"/>
          <a:stretch>
            <a:fillRect/>
          </a:stretch>
        </p:blipFill>
        <p:spPr>
          <a:xfrm>
            <a:off x="4417246" y="6454137"/>
            <a:ext cx="309507" cy="309507"/>
          </a:xfrm>
          <a:prstGeom prst="rect">
            <a:avLst/>
          </a:prstGeom>
        </p:spPr>
      </p:pic>
      <p:sp>
        <p:nvSpPr>
          <p:cNvPr id="21" name="Slide Number Placeholder 5"/>
          <p:cNvSpPr>
            <a:spLocks noGrp="1"/>
          </p:cNvSpPr>
          <p:nvPr>
            <p:ph type="sldNum" sz="quarter" idx="4"/>
          </p:nvPr>
        </p:nvSpPr>
        <p:spPr>
          <a:xfrm>
            <a:off x="4251331" y="6454138"/>
            <a:ext cx="641338" cy="315498"/>
          </a:xfrm>
          <a:prstGeom prst="rect">
            <a:avLst/>
          </a:prstGeom>
        </p:spPr>
        <p:txBody>
          <a:bodyPr/>
          <a:lstStyle>
            <a:lvl1pPr algn="ctr">
              <a:defRPr sz="1200">
                <a:solidFill>
                  <a:srgbClr val="FFFFFF"/>
                </a:solidFill>
                <a:latin typeface="Franklin Gothic Book"/>
                <a:cs typeface="Franklin Gothic Book"/>
              </a:defRPr>
            </a:lvl1pPr>
          </a:lstStyle>
          <a:p>
            <a:fld id="{AC6866CD-D1F0-7245-AC86-0DCB9378EEB4}" type="slidenum">
              <a:rPr lang="en-US" smtClean="0"/>
              <a:pPr/>
              <a:t>‹#›</a:t>
            </a:fld>
            <a:endParaRPr lang="en-US" dirty="0"/>
          </a:p>
        </p:txBody>
      </p:sp>
      <p:pic>
        <p:nvPicPr>
          <p:cNvPr id="10" name="Picture 9"/>
          <p:cNvPicPr>
            <a:picLocks noChangeAspect="1"/>
          </p:cNvPicPr>
          <p:nvPr userDrawn="1"/>
        </p:nvPicPr>
        <p:blipFill>
          <a:blip r:embed="rId4"/>
          <a:stretch>
            <a:fillRect/>
          </a:stretch>
        </p:blipFill>
        <p:spPr>
          <a:xfrm>
            <a:off x="7762440" y="387980"/>
            <a:ext cx="930014" cy="191474"/>
          </a:xfrm>
          <a:prstGeom prst="rect">
            <a:avLst/>
          </a:prstGeom>
        </p:spPr>
      </p:pic>
      <p:sp>
        <p:nvSpPr>
          <p:cNvPr id="11" name="Title 4"/>
          <p:cNvSpPr>
            <a:spLocks noGrp="1"/>
          </p:cNvSpPr>
          <p:nvPr>
            <p:ph type="title" hasCustomPrompt="1"/>
          </p:nvPr>
        </p:nvSpPr>
        <p:spPr>
          <a:xfrm>
            <a:off x="808742" y="161969"/>
            <a:ext cx="6540008" cy="351428"/>
          </a:xfrm>
          <a:prstGeom prst="rect">
            <a:avLst/>
          </a:prstGeom>
        </p:spPr>
        <p:txBody>
          <a:bodyPr vert="horz"/>
          <a:lstStyle>
            <a:lvl1pPr>
              <a:defRPr>
                <a:solidFill>
                  <a:srgbClr val="00CDFF"/>
                </a:solidFill>
              </a:defRPr>
            </a:lvl1pPr>
          </a:lstStyle>
          <a:p>
            <a:r>
              <a:rPr lang="en-US" dirty="0"/>
              <a:t>CLICK TO EDIT MASTER TITLE STYLE</a:t>
            </a:r>
          </a:p>
        </p:txBody>
      </p:sp>
      <p:sp>
        <p:nvSpPr>
          <p:cNvPr id="12" name="Text Placeholder 31"/>
          <p:cNvSpPr>
            <a:spLocks noGrp="1"/>
          </p:cNvSpPr>
          <p:nvPr>
            <p:ph type="body" sz="quarter" idx="10" hasCustomPrompt="1"/>
          </p:nvPr>
        </p:nvSpPr>
        <p:spPr>
          <a:xfrm>
            <a:off x="817384" y="513398"/>
            <a:ext cx="7152325" cy="475090"/>
          </a:xfrm>
        </p:spPr>
        <p:txBody>
          <a:bodyPr>
            <a:normAutofit/>
          </a:bodyPr>
          <a:lstStyle>
            <a:lvl1pPr marL="0" indent="0">
              <a:buNone/>
              <a:defRPr sz="2400">
                <a:solidFill>
                  <a:schemeClr val="bg1"/>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a:t>
            </a:r>
            <a:r>
              <a:rPr lang="en-US" dirty="0" err="1"/>
              <a:t>subheaders</a:t>
            </a:r>
            <a:endParaRPr lang="en-US" dirty="0"/>
          </a:p>
        </p:txBody>
      </p:sp>
    </p:spTree>
    <p:extLst>
      <p:ext uri="{BB962C8B-B14F-4D97-AF65-F5344CB8AC3E}">
        <p14:creationId xmlns:p14="http://schemas.microsoft.com/office/powerpoint/2010/main" val="184085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_Title Slide">
    <p:bg>
      <p:bgPr>
        <a:gradFill flip="none" rotWithShape="1">
          <a:gsLst>
            <a:gs pos="54000">
              <a:srgbClr val="026AB2"/>
            </a:gs>
            <a:gs pos="100000">
              <a:srgbClr val="1E529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30892"/>
            <a:ext cx="8006654" cy="2466374"/>
          </a:xfrm>
          <a:prstGeom prst="rect">
            <a:avLst/>
          </a:prstGeom>
        </p:spPr>
        <p:txBody>
          <a:bodyPr>
            <a:noAutofit/>
          </a:bodyPr>
          <a:lstStyle>
            <a:lvl1pPr algn="l">
              <a:lnSpc>
                <a:spcPct val="70000"/>
              </a:lnSpc>
              <a:defRPr sz="10000">
                <a:solidFill>
                  <a:schemeClr val="bg1"/>
                </a:solidFill>
                <a:latin typeface="Franklin Gothic Medium"/>
                <a:cs typeface="Franklin Gothic Medium"/>
              </a:defRPr>
            </a:lvl1pPr>
          </a:lstStyle>
          <a:p>
            <a:r>
              <a:rPr lang="en-US" dirty="0"/>
              <a:t>Click to edit Master title</a:t>
            </a:r>
          </a:p>
        </p:txBody>
      </p:sp>
      <p:sp>
        <p:nvSpPr>
          <p:cNvPr id="3" name="Subtitle 2"/>
          <p:cNvSpPr>
            <a:spLocks noGrp="1"/>
          </p:cNvSpPr>
          <p:nvPr>
            <p:ph type="subTitle" idx="1" hasCustomPrompt="1"/>
          </p:nvPr>
        </p:nvSpPr>
        <p:spPr>
          <a:xfrm>
            <a:off x="748571" y="4497266"/>
            <a:ext cx="6260506" cy="537103"/>
          </a:xfrm>
        </p:spPr>
        <p:txBody>
          <a:bodyPr>
            <a:normAutofit/>
          </a:bodyPr>
          <a:lstStyle>
            <a:lvl1pPr marL="0" indent="0" algn="l">
              <a:buNone/>
              <a:defRPr sz="2400">
                <a:solidFill>
                  <a:srgbClr val="00CDFF"/>
                </a:solidFill>
                <a:latin typeface="Franklin Gothic Book"/>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2" name="Picture 11"/>
          <p:cNvPicPr>
            <a:picLocks noChangeAspect="1"/>
          </p:cNvPicPr>
          <p:nvPr userDrawn="1"/>
        </p:nvPicPr>
        <p:blipFill>
          <a:blip r:embed="rId2"/>
          <a:stretch>
            <a:fillRect/>
          </a:stretch>
        </p:blipFill>
        <p:spPr>
          <a:xfrm>
            <a:off x="4417246" y="6454137"/>
            <a:ext cx="309507" cy="309507"/>
          </a:xfrm>
          <a:prstGeom prst="rect">
            <a:avLst/>
          </a:prstGeom>
        </p:spPr>
      </p:pic>
      <p:sp>
        <p:nvSpPr>
          <p:cNvPr id="13" name="Slide Number Placeholder 5"/>
          <p:cNvSpPr>
            <a:spLocks noGrp="1"/>
          </p:cNvSpPr>
          <p:nvPr>
            <p:ph type="sldNum" sz="quarter" idx="4"/>
          </p:nvPr>
        </p:nvSpPr>
        <p:spPr>
          <a:xfrm>
            <a:off x="4251331" y="6454138"/>
            <a:ext cx="641338" cy="315498"/>
          </a:xfrm>
          <a:prstGeom prst="rect">
            <a:avLst/>
          </a:prstGeom>
        </p:spPr>
        <p:txBody>
          <a:bodyPr/>
          <a:lstStyle>
            <a:lvl1pPr algn="ctr">
              <a:defRPr sz="1200">
                <a:solidFill>
                  <a:srgbClr val="FFFFFF"/>
                </a:solidFill>
                <a:latin typeface="Franklin Gothic Book"/>
                <a:cs typeface="Franklin Gothic Book"/>
              </a:defRPr>
            </a:lvl1pPr>
          </a:lstStyle>
          <a:p>
            <a:fld id="{AC6866CD-D1F0-7245-AC86-0DCB9378EEB4}" type="slidenum">
              <a:rPr lang="en-US" smtClean="0"/>
              <a:pPr/>
              <a:t>‹#›</a:t>
            </a:fld>
            <a:endParaRPr lang="en-US" dirty="0"/>
          </a:p>
        </p:txBody>
      </p:sp>
      <p:pic>
        <p:nvPicPr>
          <p:cNvPr id="11" name="Picture 10"/>
          <p:cNvPicPr>
            <a:picLocks noChangeAspect="1"/>
          </p:cNvPicPr>
          <p:nvPr userDrawn="1"/>
        </p:nvPicPr>
        <p:blipFill>
          <a:blip r:embed="rId3"/>
          <a:stretch>
            <a:fillRect/>
          </a:stretch>
        </p:blipFill>
        <p:spPr>
          <a:xfrm>
            <a:off x="748571" y="645073"/>
            <a:ext cx="2062679" cy="428103"/>
          </a:xfrm>
          <a:prstGeom prst="rect">
            <a:avLst/>
          </a:prstGeom>
        </p:spPr>
      </p:pic>
      <p:cxnSp>
        <p:nvCxnSpPr>
          <p:cNvPr id="15" name="Straight Connector 14"/>
          <p:cNvCxnSpPr/>
          <p:nvPr userDrawn="1"/>
        </p:nvCxnSpPr>
        <p:spPr>
          <a:xfrm>
            <a:off x="457200" y="1532879"/>
            <a:ext cx="8235254"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457200" y="5445662"/>
            <a:ext cx="8235254"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645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gradFill flip="none" rotWithShape="1">
          <a:gsLst>
            <a:gs pos="54000">
              <a:srgbClr val="026AB2"/>
            </a:gs>
            <a:gs pos="100000">
              <a:srgbClr val="1E529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userDrawn="1"/>
        </p:nvSpPr>
        <p:spPr>
          <a:xfrm>
            <a:off x="0" y="988487"/>
            <a:ext cx="9144000" cy="58695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0814" y="1413836"/>
            <a:ext cx="5924767" cy="4712328"/>
          </a:xfrm>
        </p:spPr>
        <p:txBody>
          <a:bodyPr/>
          <a:lstStyle>
            <a:lvl1pPr>
              <a:defRPr>
                <a:solidFill>
                  <a:srgbClr val="026AB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p:cNvPicPr>
            <a:picLocks noChangeAspect="1"/>
          </p:cNvPicPr>
          <p:nvPr userDrawn="1"/>
        </p:nvPicPr>
        <p:blipFill>
          <a:blip r:embed="rId2"/>
          <a:stretch>
            <a:fillRect/>
          </a:stretch>
        </p:blipFill>
        <p:spPr>
          <a:xfrm>
            <a:off x="132446" y="227652"/>
            <a:ext cx="579871" cy="614490"/>
          </a:xfrm>
          <a:prstGeom prst="rect">
            <a:avLst/>
          </a:prstGeom>
        </p:spPr>
      </p:pic>
      <p:pic>
        <p:nvPicPr>
          <p:cNvPr id="20" name="Picture 19"/>
          <p:cNvPicPr>
            <a:picLocks noChangeAspect="1"/>
          </p:cNvPicPr>
          <p:nvPr userDrawn="1"/>
        </p:nvPicPr>
        <p:blipFill>
          <a:blip r:embed="rId3"/>
          <a:stretch>
            <a:fillRect/>
          </a:stretch>
        </p:blipFill>
        <p:spPr>
          <a:xfrm>
            <a:off x="4417246" y="6454137"/>
            <a:ext cx="309507" cy="309507"/>
          </a:xfrm>
          <a:prstGeom prst="rect">
            <a:avLst/>
          </a:prstGeom>
        </p:spPr>
      </p:pic>
      <p:sp>
        <p:nvSpPr>
          <p:cNvPr id="21" name="Slide Number Placeholder 5"/>
          <p:cNvSpPr>
            <a:spLocks noGrp="1"/>
          </p:cNvSpPr>
          <p:nvPr>
            <p:ph type="sldNum" sz="quarter" idx="4"/>
          </p:nvPr>
        </p:nvSpPr>
        <p:spPr>
          <a:xfrm>
            <a:off x="4251331" y="6454138"/>
            <a:ext cx="641338" cy="315498"/>
          </a:xfrm>
          <a:prstGeom prst="rect">
            <a:avLst/>
          </a:prstGeom>
        </p:spPr>
        <p:txBody>
          <a:bodyPr/>
          <a:lstStyle>
            <a:lvl1pPr algn="ctr">
              <a:defRPr sz="1200">
                <a:solidFill>
                  <a:srgbClr val="FFFFFF"/>
                </a:solidFill>
                <a:latin typeface="Franklin Gothic Book"/>
                <a:cs typeface="Franklin Gothic Book"/>
              </a:defRPr>
            </a:lvl1pPr>
          </a:lstStyle>
          <a:p>
            <a:fld id="{AC6866CD-D1F0-7245-AC86-0DCB9378EEB4}" type="slidenum">
              <a:rPr lang="en-US" smtClean="0"/>
              <a:pPr/>
              <a:t>‹#›</a:t>
            </a:fld>
            <a:endParaRPr lang="en-US" dirty="0"/>
          </a:p>
        </p:txBody>
      </p:sp>
      <p:pic>
        <p:nvPicPr>
          <p:cNvPr id="4" name="Picture 3"/>
          <p:cNvPicPr>
            <a:picLocks noChangeAspect="1"/>
          </p:cNvPicPr>
          <p:nvPr userDrawn="1"/>
        </p:nvPicPr>
        <p:blipFill>
          <a:blip r:embed="rId4"/>
          <a:stretch>
            <a:fillRect/>
          </a:stretch>
        </p:blipFill>
        <p:spPr>
          <a:xfrm>
            <a:off x="7725978" y="416519"/>
            <a:ext cx="1284841" cy="266665"/>
          </a:xfrm>
          <a:prstGeom prst="rect">
            <a:avLst/>
          </a:prstGeom>
        </p:spPr>
      </p:pic>
      <p:sp>
        <p:nvSpPr>
          <p:cNvPr id="11" name="Title 4"/>
          <p:cNvSpPr>
            <a:spLocks noGrp="1"/>
          </p:cNvSpPr>
          <p:nvPr>
            <p:ph type="title" hasCustomPrompt="1"/>
          </p:nvPr>
        </p:nvSpPr>
        <p:spPr>
          <a:xfrm>
            <a:off x="808742" y="161969"/>
            <a:ext cx="6540008" cy="351428"/>
          </a:xfrm>
          <a:prstGeom prst="rect">
            <a:avLst/>
          </a:prstGeom>
        </p:spPr>
        <p:txBody>
          <a:bodyPr vert="horz"/>
          <a:lstStyle>
            <a:lvl1pPr>
              <a:defRPr>
                <a:solidFill>
                  <a:srgbClr val="00CDFF"/>
                </a:solidFill>
              </a:defRPr>
            </a:lvl1pPr>
          </a:lstStyle>
          <a:p>
            <a:r>
              <a:rPr lang="en-US" dirty="0"/>
              <a:t>CLICK TO EDIT MASTER TITLE STYLE</a:t>
            </a:r>
          </a:p>
        </p:txBody>
      </p:sp>
      <p:sp>
        <p:nvSpPr>
          <p:cNvPr id="12" name="Text Placeholder 31"/>
          <p:cNvSpPr>
            <a:spLocks noGrp="1"/>
          </p:cNvSpPr>
          <p:nvPr>
            <p:ph type="body" sz="quarter" idx="10" hasCustomPrompt="1"/>
          </p:nvPr>
        </p:nvSpPr>
        <p:spPr>
          <a:xfrm>
            <a:off x="817384" y="513398"/>
            <a:ext cx="7152325" cy="475090"/>
          </a:xfrm>
        </p:spPr>
        <p:txBody>
          <a:bodyPr>
            <a:normAutofit/>
          </a:bodyPr>
          <a:lstStyle>
            <a:lvl1pPr marL="0" indent="0">
              <a:buNone/>
              <a:defRPr sz="2400">
                <a:solidFill>
                  <a:schemeClr val="bg1"/>
                </a:solidFill>
                <a:latin typeface="Franklin Gothic Book"/>
                <a:cs typeface="Franklin Gothic Book"/>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a:t>
            </a:r>
            <a:r>
              <a:rPr lang="en-US" dirty="0" err="1"/>
              <a:t>subheaders</a:t>
            </a:r>
            <a:endParaRPr lang="en-US" dirty="0"/>
          </a:p>
        </p:txBody>
      </p:sp>
    </p:spTree>
    <p:extLst>
      <p:ext uri="{BB962C8B-B14F-4D97-AF65-F5344CB8AC3E}">
        <p14:creationId xmlns:p14="http://schemas.microsoft.com/office/powerpoint/2010/main" val="79127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0814" y="1600200"/>
            <a:ext cx="792598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0929360"/>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5" r:id="rId4"/>
    <p:sldLayoutId id="2147483656" r:id="rId5"/>
    <p:sldLayoutId id="2147483657" r:id="rId6"/>
    <p:sldLayoutId id="2147483658" r:id="rId7"/>
    <p:sldLayoutId id="2147483659" r:id="rId8"/>
  </p:sldLayoutIdLst>
  <p:hf hdr="0" ftr="0" dt="0"/>
  <p:txStyles>
    <p:titleStyle>
      <a:lvl1pPr algn="l" defTabSz="457200" rtl="0" eaLnBrk="1" latinLnBrk="0" hangingPunct="1">
        <a:spcBef>
          <a:spcPct val="0"/>
        </a:spcBef>
        <a:buNone/>
        <a:defRPr sz="1600" kern="1200">
          <a:solidFill>
            <a:srgbClr val="FD8C26"/>
          </a:solidFill>
          <a:latin typeface="Franklin Gothic Book"/>
          <a:ea typeface="+mj-ea"/>
          <a:cs typeface="Franklin Gothic Boo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tn.gov/tenncare"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www.tn.gov/tenncare/members-applicants/how-to-file-a-medical-appeal.html" TargetMode="External"/><Relationship Id="rId4" Type="http://schemas.openxmlformats.org/officeDocument/2006/relationships/hyperlink" Target="http://publications.tnsosfiles.com/rules/1200/1200-13/1200-13-13.20180116.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bcbst.com/providers/manuals/BCT_PAM.pd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Rafielle_Freeman@bcbst.co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hyperlink" Target="mailto:Patricia_Merrell@bcbst.com" TargetMode="External"/><Relationship Id="rId4" Type="http://schemas.openxmlformats.org/officeDocument/2006/relationships/hyperlink" Target="mailto:Leanne_Rodgers@bcbst.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mailto:dcdates@bcbst.com"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bluecare.bcbst.com/providers/forms/"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jpg"/><Relationship Id="rId1" Type="http://schemas.openxmlformats.org/officeDocument/2006/relationships/slideLayout" Target="../slideLayouts/slideLayout3.xml"/><Relationship Id="rId4" Type="http://schemas.openxmlformats.org/officeDocument/2006/relationships/hyperlink" Target="https://provider.bcbst.com/tools-resources/documents-form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bcbst.com/providers/UM_Guidelines/default.htm" TargetMode="External"/><Relationship Id="rId7" Type="http://schemas.openxmlformats.org/officeDocument/2006/relationships/hyperlink" Target="http://www.bcbst.com/providers/UM_Guidelines/" TargetMode="External"/><Relationship Id="rId2" Type="http://schemas.openxmlformats.org/officeDocument/2006/relationships/hyperlink" Target="https://www.bcbst.com/mpmanual/!SSL!/WebHelp/mpmprov.htm" TargetMode="External"/><Relationship Id="rId1" Type="http://schemas.openxmlformats.org/officeDocument/2006/relationships/slideLayout" Target="../slideLayouts/slideLayout3.xml"/><Relationship Id="rId6" Type="http://schemas.openxmlformats.org/officeDocument/2006/relationships/hyperlink" Target="https://nam02.safelinks.protection.outlook.com/?url=https%3A%2F%2Fwww.cms.gov%2Fmedicare-coverage-database%2Findexes%2Fcontacts-durable-medical-equipment-medicare-administrative-contractor-index.aspx%3Fbc%3DAgAAAAAAAAAAAA%253d%253d%26&amp;data=05%7C01%7CJenni_Bradley%40bcbst.com%7Cab8b7a64f65842193f2d08da2c4c8a65%7C68503c37a9634410afcaecaad3d96f17%7C1%7C0%7C637871004490894305%7CUnknown%7CTWFpbGZsb3d8eyJWIjoiMC4wLjAwMDAiLCJQIjoiV2luMzIiLCJBTiI6Ik1haWwiLCJXVCI6Mn0%3D%7C3000%7C%7C%7C&amp;sdata=XTwL%2FjGwbzBcN%2F%2BWzsckeDVd9nfQsCAwSZ4iGGjAscE%3D&amp;reserved=0" TargetMode="External"/><Relationship Id="rId5" Type="http://schemas.openxmlformats.org/officeDocument/2006/relationships/hyperlink" Target="https://nam02.safelinks.protection.outlook.com/?url=http%3A%2F%2Fwww.cms.gov%2Fmcd%2Fsearch.asp&amp;data=05%7C01%7CJenni_Bradley%40bcbst.com%7Cab8b7a64f65842193f2d08da2c4c8a65%7C68503c37a9634410afcaecaad3d96f17%7C1%7C0%7C637871004490894305%7CUnknown%7CTWFpbGZsb3d8eyJWIjoiMC4wLjAwMDAiLCJQIjoiV2luMzIiLCJBTiI6Ik1haWwiLCJXVCI6Mn0%3D%7C3000%7C%7C%7C&amp;sdata=rQx%2BX3GH%2BtH%2BGpkqq%2FimwOteE0nL61F0mXNDnEh3CJc%3D&amp;reserved=0" TargetMode="External"/><Relationship Id="rId4" Type="http://schemas.openxmlformats.org/officeDocument/2006/relationships/hyperlink" Target="https://nam02.safelinks.protection.outlook.com/?url=http%3A%2F%2Fwww.cms.gov%2Fmcd%2Fsearch.asp&amp;data=05%7C01%7CJenni_Bradley%40bcbst.com%7Cab8b7a64f65842193f2d08da2c4c8a65%7C68503c37a9634410afcaecaad3d96f17%7C1%7C0%7C637871004490738057%7CUnknown%7CTWFpbGZsb3d8eyJWIjoiMC4wLjAwMDAiLCJQIjoiV2luMzIiLCJBTiI6Ik1haWwiLCJXVCI6Mn0%3D%7C3000%7C%7C%7C&amp;sdata=EBtHsJExs3ifWtgtVBtgsSC0ZoXEPg6FWu5HRWVWvmE%3D&amp;reserved=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mailto:dcdates@bcbst.com"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bcbst.com/docs/providers/Provider_Reconsideration_and_Appeals_presentation_REVISED%201_30_17.pdf" TargetMode="External"/><Relationship Id="rId2" Type="http://schemas.openxmlformats.org/officeDocument/2006/relationships/hyperlink" Target="https://provider.bcbst.com/tools-resources/authorizations-appeals" TargetMode="External"/><Relationship Id="rId1" Type="http://schemas.openxmlformats.org/officeDocument/2006/relationships/slideLayout" Target="../slideLayouts/slideLayout3.xml"/><Relationship Id="rId5" Type="http://schemas.openxmlformats.org/officeDocument/2006/relationships/hyperlink" Target="http://www.bcbst.com/docs/providers/Appeal_Mapping_12_14_2016.pdf" TargetMode="External"/><Relationship Id="rId4" Type="http://schemas.openxmlformats.org/officeDocument/2006/relationships/hyperlink" Target="http://www.bcbst.com/docs/providers/Reconsideration_Mapping_12_9_2016.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provider.bcbst.com/tools-resources/documents-forms" TargetMode="External"/><Relationship Id="rId2" Type="http://schemas.openxmlformats.org/officeDocument/2006/relationships/hyperlink" Target="https://www.bcbst.com/" TargetMode="Externa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41.xml.rels><?xml version="1.0" encoding="UTF-8" standalone="yes"?>
<Relationships xmlns="http://schemas.openxmlformats.org/package/2006/relationships"><Relationship Id="rId3" Type="http://schemas.openxmlformats.org/officeDocument/2006/relationships/hyperlink" Target="https://www.cms.gov/medicare-coverage-database/indexes/contacts-durable-medical-equipment-medicare-administrative-contractor-index.aspx?bc=AgAAAAAAAAAAAA%3d%3d&amp;" TargetMode="External"/><Relationship Id="rId2" Type="http://schemas.openxmlformats.org/officeDocument/2006/relationships/hyperlink" Target="http://www.cms.gov/mcd/search.asp" TargetMode="External"/><Relationship Id="rId1" Type="http://schemas.openxmlformats.org/officeDocument/2006/relationships/slideLayout" Target="../slideLayouts/slideLayout8.xml"/><Relationship Id="rId4" Type="http://schemas.openxmlformats.org/officeDocument/2006/relationships/hyperlink" Target="http://www.bcbst.com/providers/UM_Guideline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https://www.bcbst.com/providers/utilizationmanagement.page"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hyperlink" Target="http://www.bcbst.com/"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hyperlink" Target="mailto:Rebecca_Williams@bcbst.com" TargetMode="External"/><Relationship Id="rId5" Type="http://schemas.openxmlformats.org/officeDocument/2006/relationships/hyperlink" Target="mailto:bethanyk_rogers@bcbst.com" TargetMode="External"/><Relationship Id="rId4" Type="http://schemas.openxmlformats.org/officeDocument/2006/relationships/hyperlink" Target="mailto:lashonda_swoope@bcbst.co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www.bcbst.com/"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245" y="-94398"/>
            <a:ext cx="8442539" cy="1774917"/>
          </a:xfrm>
          <a:prstGeom prst="rect">
            <a:avLst/>
          </a:prstGeom>
        </p:spPr>
        <p:txBody>
          <a:bodyPr/>
          <a:lstStyle>
            <a:lvl1pPr algn="l" defTabSz="457200" rtl="0" eaLnBrk="1" latinLnBrk="0" hangingPunct="1">
              <a:spcBef>
                <a:spcPct val="0"/>
              </a:spcBef>
              <a:buNone/>
              <a:defRPr sz="1600" kern="1200">
                <a:solidFill>
                  <a:srgbClr val="FD8C26"/>
                </a:solidFill>
                <a:latin typeface="Franklin Gothic Book"/>
                <a:ea typeface="+mj-ea"/>
                <a:cs typeface="Franklin Gothic Book"/>
              </a:defRPr>
            </a:lvl1pPr>
          </a:lstStyle>
          <a:p>
            <a:r>
              <a:rPr lang="en-US" sz="6000" dirty="0">
                <a:solidFill>
                  <a:prstClr val="white"/>
                </a:solidFill>
                <a:latin typeface="Franklin Gothic Medium" panose="020B0603020102020204" pitchFamily="34" charset="0"/>
              </a:rPr>
              <a:t>Utilization </a:t>
            </a:r>
          </a:p>
          <a:p>
            <a:r>
              <a:rPr lang="en-US" sz="6000" dirty="0">
                <a:solidFill>
                  <a:prstClr val="white"/>
                </a:solidFill>
                <a:latin typeface="Franklin Gothic Medium" panose="020B0603020102020204" pitchFamily="34" charset="0"/>
              </a:rPr>
              <a:t>Management </a:t>
            </a:r>
          </a:p>
          <a:p>
            <a:endParaRPr lang="en-US" sz="6000" dirty="0">
              <a:solidFill>
                <a:prstClr val="white"/>
              </a:solidFill>
              <a:latin typeface="Franklin Gothic Medium" panose="020B0603020102020204" pitchFamily="34" charset="0"/>
            </a:endParaRPr>
          </a:p>
          <a:p>
            <a:endParaRPr lang="en-US" sz="6000" dirty="0">
              <a:solidFill>
                <a:prstClr val="white"/>
              </a:solidFill>
              <a:latin typeface="Franklin Gothic Medium" panose="020B0603020102020204" pitchFamily="34" charset="0"/>
            </a:endParaRPr>
          </a:p>
          <a:p>
            <a:endParaRPr lang="en-US" sz="6000" dirty="0">
              <a:solidFill>
                <a:prstClr val="white"/>
              </a:solidFill>
              <a:latin typeface="Franklin Gothic Medium" panose="020B0603020102020204" pitchFamily="34" charset="0"/>
            </a:endParaRPr>
          </a:p>
          <a:p>
            <a:endParaRPr lang="en-US" sz="6000" dirty="0">
              <a:solidFill>
                <a:prstClr val="white"/>
              </a:solidFill>
              <a:latin typeface="Franklin Gothic Medium" panose="020B0603020102020204" pitchFamily="34" charset="0"/>
            </a:endParaRPr>
          </a:p>
        </p:txBody>
      </p:sp>
      <p:sp>
        <p:nvSpPr>
          <p:cNvPr id="3" name="Rectangle 2"/>
          <p:cNvSpPr/>
          <p:nvPr/>
        </p:nvSpPr>
        <p:spPr>
          <a:xfrm>
            <a:off x="0" y="5839928"/>
            <a:ext cx="8212822" cy="830997"/>
          </a:xfrm>
          <a:prstGeom prst="rect">
            <a:avLst/>
          </a:prstGeom>
        </p:spPr>
        <p:txBody>
          <a:bodyPr wrap="square">
            <a:spAutoFit/>
          </a:bodyPr>
          <a:lstStyle/>
          <a:p>
            <a:r>
              <a:rPr lang="en-US" sz="2400" dirty="0">
                <a:solidFill>
                  <a:prstClr val="white"/>
                </a:solidFill>
                <a:latin typeface="Franklin Gothic Medium" panose="020B0603020102020204" pitchFamily="34" charset="0"/>
              </a:rPr>
              <a:t>Prepared for the Tennessee Hospital Association </a:t>
            </a:r>
          </a:p>
          <a:p>
            <a:r>
              <a:rPr lang="en-US" sz="2400" dirty="0">
                <a:solidFill>
                  <a:prstClr val="white"/>
                </a:solidFill>
                <a:latin typeface="Franklin Gothic Medium" panose="020B0603020102020204" pitchFamily="34" charset="0"/>
              </a:rPr>
              <a:t>MAY 12, 2022</a:t>
            </a:r>
            <a:endParaRPr lang="en-US" sz="1000" dirty="0"/>
          </a:p>
        </p:txBody>
      </p:sp>
    </p:spTree>
    <p:extLst>
      <p:ext uri="{BB962C8B-B14F-4D97-AF65-F5344CB8AC3E}">
        <p14:creationId xmlns:p14="http://schemas.microsoft.com/office/powerpoint/2010/main" val="226280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135591"/>
            <a:ext cx="8548997" cy="5146456"/>
          </a:xfrm>
        </p:spPr>
        <p:txBody>
          <a:bodyPr>
            <a:noAutofit/>
          </a:bodyPr>
          <a:lstStyle/>
          <a:p>
            <a:pPr marL="0" indent="0">
              <a:buNone/>
            </a:pPr>
            <a:r>
              <a:rPr lang="en-US" sz="1900" b="1" dirty="0">
                <a:latin typeface="Arial Nova" panose="020B0504020202020204" pitchFamily="34" charset="0"/>
                <a:cs typeface="Avenir Book"/>
              </a:rPr>
              <a:t>Peer-to-Peer</a:t>
            </a:r>
          </a:p>
          <a:p>
            <a:r>
              <a:rPr lang="en-US" sz="1900" dirty="0">
                <a:latin typeface="Arial Nova" panose="020B0504020202020204" pitchFamily="34" charset="0"/>
                <a:cs typeface="Avenir Book"/>
              </a:rPr>
              <a:t>Arrange a Physician-to-Physician discussion with a BlueCare Medical Director by calling Utilization Management (simply call 1-888-423-0131). </a:t>
            </a:r>
          </a:p>
          <a:p>
            <a:pPr lvl="1"/>
            <a:r>
              <a:rPr lang="en-US" sz="1900" dirty="0">
                <a:solidFill>
                  <a:srgbClr val="026AB2"/>
                </a:solidFill>
                <a:latin typeface="Arial Nova" panose="020B0504020202020204" pitchFamily="34" charset="0"/>
                <a:cs typeface="Avenir Book"/>
              </a:rPr>
              <a:t>Only applicable at the time of the initial denial.</a:t>
            </a:r>
          </a:p>
          <a:p>
            <a:pPr lvl="1"/>
            <a:r>
              <a:rPr lang="en-US" sz="1900" dirty="0">
                <a:solidFill>
                  <a:srgbClr val="026AB2"/>
                </a:solidFill>
                <a:latin typeface="Arial Nova" panose="020B0504020202020204" pitchFamily="34" charset="0"/>
                <a:cs typeface="Avenir Book"/>
              </a:rPr>
              <a:t>Only available when the ordering or attending physician requests (not applicable for service providers or facilities).</a:t>
            </a:r>
          </a:p>
          <a:p>
            <a:pPr marL="0" indent="0">
              <a:buNone/>
            </a:pPr>
            <a:endParaRPr lang="en-US" sz="1900" dirty="0">
              <a:latin typeface="Arial Nova" panose="020B0504020202020204" pitchFamily="34" charset="0"/>
              <a:cs typeface="Avenir Book"/>
            </a:endParaRPr>
          </a:p>
          <a:p>
            <a:pPr marL="0" indent="0">
              <a:buNone/>
            </a:pPr>
            <a:r>
              <a:rPr lang="en-US" sz="1900" b="1" dirty="0">
                <a:latin typeface="Arial Nova" panose="020B0504020202020204" pitchFamily="34" charset="0"/>
                <a:cs typeface="Avenir Book"/>
              </a:rPr>
              <a:t>Reconsideration</a:t>
            </a:r>
          </a:p>
          <a:p>
            <a:r>
              <a:rPr lang="en-US" sz="1900" dirty="0">
                <a:latin typeface="Arial Nova" panose="020B0504020202020204" pitchFamily="34" charset="0"/>
                <a:cs typeface="Avenir Book"/>
              </a:rPr>
              <a:t>Submit additional information through the prior authorization process.  </a:t>
            </a:r>
          </a:p>
          <a:p>
            <a:pPr marL="0" indent="0">
              <a:buNone/>
            </a:pPr>
            <a:endParaRPr lang="en-US" sz="1900" dirty="0">
              <a:latin typeface="Arial Nova" panose="020B0504020202020204" pitchFamily="34" charset="0"/>
              <a:cs typeface="Avenir Book"/>
            </a:endParaRPr>
          </a:p>
          <a:p>
            <a:pPr marL="0" indent="0">
              <a:buNone/>
            </a:pPr>
            <a:r>
              <a:rPr lang="en-US" sz="1900" b="1" dirty="0">
                <a:latin typeface="Arial Nova" panose="020B0504020202020204" pitchFamily="34" charset="0"/>
                <a:cs typeface="Avenir Book"/>
              </a:rPr>
              <a:t>Member Appeal or Provider Appeal</a:t>
            </a:r>
          </a:p>
          <a:p>
            <a:r>
              <a:rPr lang="en-US" sz="1900" dirty="0">
                <a:latin typeface="Arial Nova" panose="020B0504020202020204" pitchFamily="34" charset="0"/>
                <a:cs typeface="Avenir Book"/>
              </a:rPr>
              <a:t>Provider Appeals can be used if Reconsideration or Peer-to-Peer resulted in an adverse determination and member already received services.</a:t>
            </a:r>
          </a:p>
          <a:p>
            <a:r>
              <a:rPr lang="en-US" sz="1900" dirty="0">
                <a:latin typeface="Arial Nova" panose="020B0504020202020204" pitchFamily="34" charset="0"/>
                <a:cs typeface="Avenir Book"/>
              </a:rPr>
              <a:t>Member Appeals can be used if member has not received services (this request is made through TennCare Solutions).</a:t>
            </a:r>
          </a:p>
        </p:txBody>
      </p:sp>
      <p:sp>
        <p:nvSpPr>
          <p:cNvPr id="2" name="Title 1"/>
          <p:cNvSpPr>
            <a:spLocks noGrp="1"/>
          </p:cNvSpPr>
          <p:nvPr>
            <p:ph type="title"/>
          </p:nvPr>
        </p:nvSpPr>
        <p:spPr>
          <a:xfrm>
            <a:off x="808741" y="161969"/>
            <a:ext cx="6945845" cy="684698"/>
          </a:xfrm>
        </p:spPr>
        <p:txBody>
          <a:bodyPr/>
          <a:lstStyle/>
          <a:p>
            <a:pPr algn="ctr"/>
            <a:r>
              <a:rPr lang="en-US" b="1" dirty="0"/>
              <a:t> </a:t>
            </a:r>
            <a:br>
              <a:rPr lang="en-US" b="1" dirty="0"/>
            </a:br>
            <a:endParaRPr lang="en-US" b="1" dirty="0"/>
          </a:p>
        </p:txBody>
      </p:sp>
      <p:sp>
        <p:nvSpPr>
          <p:cNvPr id="7" name="Text Placeholder 6"/>
          <p:cNvSpPr>
            <a:spLocks noGrp="1"/>
          </p:cNvSpPr>
          <p:nvPr>
            <p:ph type="body" sz="quarter" idx="10"/>
          </p:nvPr>
        </p:nvSpPr>
        <p:spPr>
          <a:xfrm>
            <a:off x="732542" y="181434"/>
            <a:ext cx="7152325" cy="820163"/>
          </a:xfrm>
        </p:spPr>
        <p:txBody>
          <a:bodyPr>
            <a:normAutofit/>
          </a:bodyPr>
          <a:lstStyle/>
          <a:p>
            <a:r>
              <a:rPr lang="en-US" sz="2800" dirty="0">
                <a:latin typeface="Franklin Gothic Book" panose="020B0503020102020204" pitchFamily="34" charset="0"/>
                <a:cs typeface="Avenir Heavy"/>
              </a:rPr>
              <a:t>I’ve Received a Denial. What are My Options?</a:t>
            </a:r>
          </a:p>
        </p:txBody>
      </p:sp>
      <p:sp>
        <p:nvSpPr>
          <p:cNvPr id="4" name="Slide Number Placeholder 3"/>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136770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879" y="1068779"/>
            <a:ext cx="8751372" cy="5367647"/>
          </a:xfrm>
        </p:spPr>
        <p:txBody>
          <a:bodyPr>
            <a:noAutofit/>
          </a:bodyPr>
          <a:lstStyle/>
          <a:p>
            <a:pPr marL="0" indent="0" algn="ctr">
              <a:buNone/>
            </a:pPr>
            <a:r>
              <a:rPr lang="en-US" sz="1800" b="1" dirty="0">
                <a:latin typeface="Arial Nova" panose="020B0504020202020204" pitchFamily="34" charset="0"/>
                <a:cs typeface="Avenir Book"/>
              </a:rPr>
              <a:t>Types of Appeals</a:t>
            </a:r>
          </a:p>
          <a:p>
            <a:pPr marL="0" indent="0">
              <a:buNone/>
            </a:pPr>
            <a:endParaRPr lang="en-US" sz="1800" dirty="0">
              <a:latin typeface="Arial Nova" panose="020B0504020202020204" pitchFamily="34" charset="0"/>
              <a:cs typeface="Avenir Book"/>
            </a:endParaRPr>
          </a:p>
          <a:p>
            <a:pPr lvl="1"/>
            <a:r>
              <a:rPr lang="en-US" sz="1800" b="1" dirty="0">
                <a:solidFill>
                  <a:srgbClr val="026AB2"/>
                </a:solidFill>
                <a:latin typeface="Arial Nova" panose="020B0504020202020204" pitchFamily="34" charset="0"/>
                <a:cs typeface="Avenir Book"/>
              </a:rPr>
              <a:t>Member Appeals</a:t>
            </a:r>
            <a:r>
              <a:rPr lang="en-US" sz="1800" dirty="0">
                <a:solidFill>
                  <a:srgbClr val="026AB2"/>
                </a:solidFill>
                <a:latin typeface="Arial Nova" panose="020B0504020202020204" pitchFamily="34" charset="0"/>
                <a:cs typeface="Avenir Book"/>
              </a:rPr>
              <a:t> – An adverse action occurred and services </a:t>
            </a:r>
            <a:r>
              <a:rPr lang="en-US" sz="1800" u="sng" dirty="0">
                <a:solidFill>
                  <a:srgbClr val="026AB2"/>
                </a:solidFill>
                <a:latin typeface="Arial Nova" panose="020B0504020202020204" pitchFamily="34" charset="0"/>
                <a:cs typeface="Avenir Book"/>
              </a:rPr>
              <a:t>have not </a:t>
            </a:r>
            <a:r>
              <a:rPr lang="en-US" sz="1800" dirty="0">
                <a:solidFill>
                  <a:srgbClr val="026AB2"/>
                </a:solidFill>
                <a:latin typeface="Arial Nova" panose="020B0504020202020204" pitchFamily="34" charset="0"/>
                <a:cs typeface="Avenir Book"/>
              </a:rPr>
              <a:t>been rendered.</a:t>
            </a:r>
          </a:p>
          <a:p>
            <a:pPr lvl="2"/>
            <a:r>
              <a:rPr lang="en-US" sz="1800" dirty="0">
                <a:solidFill>
                  <a:srgbClr val="026AB2"/>
                </a:solidFill>
                <a:latin typeface="Arial Nova" panose="020B0504020202020204" pitchFamily="34" charset="0"/>
                <a:cs typeface="Avenir Book"/>
              </a:rPr>
              <a:t> filed through TennCare Solutions within 60 days of denial notification</a:t>
            </a:r>
          </a:p>
          <a:p>
            <a:pPr marL="914400" lvl="2" indent="0">
              <a:buNone/>
            </a:pPr>
            <a:endParaRPr lang="en-US" sz="1800" dirty="0">
              <a:solidFill>
                <a:srgbClr val="026AB2"/>
              </a:solidFill>
              <a:latin typeface="Arial Nova" panose="020B0504020202020204" pitchFamily="34" charset="0"/>
              <a:cs typeface="Avenir Book"/>
            </a:endParaRPr>
          </a:p>
          <a:p>
            <a:pPr lvl="1"/>
            <a:r>
              <a:rPr lang="en-US" sz="1800" b="1" dirty="0">
                <a:solidFill>
                  <a:srgbClr val="026AB2"/>
                </a:solidFill>
                <a:latin typeface="Arial Nova" panose="020B0504020202020204" pitchFamily="34" charset="0"/>
                <a:cs typeface="Avenir Book"/>
              </a:rPr>
              <a:t>Standard Provider Appeals </a:t>
            </a:r>
            <a:r>
              <a:rPr lang="en-US" sz="1800" dirty="0">
                <a:solidFill>
                  <a:srgbClr val="026AB2"/>
                </a:solidFill>
                <a:latin typeface="Arial Nova" panose="020B0504020202020204" pitchFamily="34" charset="0"/>
                <a:cs typeface="Avenir Book"/>
              </a:rPr>
              <a:t>– A denial of a service occurred and the services</a:t>
            </a:r>
            <a:r>
              <a:rPr lang="en-US" sz="1800" u="sng" dirty="0">
                <a:solidFill>
                  <a:srgbClr val="026AB2"/>
                </a:solidFill>
                <a:latin typeface="Arial Nova" panose="020B0504020202020204" pitchFamily="34" charset="0"/>
                <a:cs typeface="Avenir Book"/>
              </a:rPr>
              <a:t> have </a:t>
            </a:r>
            <a:r>
              <a:rPr lang="en-US" sz="1800" dirty="0">
                <a:solidFill>
                  <a:srgbClr val="026AB2"/>
                </a:solidFill>
                <a:latin typeface="Arial Nova" panose="020B0504020202020204" pitchFamily="34" charset="0"/>
                <a:cs typeface="Avenir Book"/>
              </a:rPr>
              <a:t>been rendered with no adverse action to the member.</a:t>
            </a:r>
          </a:p>
          <a:p>
            <a:pPr lvl="2"/>
            <a:r>
              <a:rPr lang="en-US" sz="1800" dirty="0">
                <a:solidFill>
                  <a:srgbClr val="026AB2"/>
                </a:solidFill>
                <a:latin typeface="Arial Nova" panose="020B0504020202020204" pitchFamily="34" charset="0"/>
                <a:cs typeface="Avenir Book"/>
              </a:rPr>
              <a:t>filed through BlueCare Tennessee for processing within 60 days of the denial notification</a:t>
            </a:r>
          </a:p>
          <a:p>
            <a:pPr marL="914400" lvl="2" indent="0">
              <a:buNone/>
            </a:pPr>
            <a:endParaRPr lang="en-US" sz="1800" dirty="0">
              <a:solidFill>
                <a:srgbClr val="026AB2"/>
              </a:solidFill>
              <a:latin typeface="Arial Nova" panose="020B0504020202020204" pitchFamily="34" charset="0"/>
              <a:cs typeface="Avenir Book"/>
            </a:endParaRPr>
          </a:p>
          <a:p>
            <a:pPr lvl="1"/>
            <a:r>
              <a:rPr lang="en-US" sz="1800" b="1" dirty="0">
                <a:solidFill>
                  <a:srgbClr val="026AB2"/>
                </a:solidFill>
                <a:latin typeface="Arial Nova" panose="020B0504020202020204" pitchFamily="34" charset="0"/>
                <a:cs typeface="Avenir Book"/>
              </a:rPr>
              <a:t>Expedited Provider Appeals </a:t>
            </a:r>
            <a:r>
              <a:rPr lang="en-US" sz="1800" dirty="0">
                <a:solidFill>
                  <a:srgbClr val="026AB2"/>
                </a:solidFill>
                <a:latin typeface="Arial Nova" panose="020B0504020202020204" pitchFamily="34" charset="0"/>
                <a:cs typeface="Avenir Book"/>
              </a:rPr>
              <a:t>– A denial of service occurred and the provider thinks the adverse determination could jeopardize a member’s life or health and the ability to regain maximum function or subject the member to severe pain that cannot be managed without care or treatment.</a:t>
            </a:r>
          </a:p>
          <a:p>
            <a:pPr lvl="2"/>
            <a:r>
              <a:rPr lang="en-US" sz="1800" dirty="0">
                <a:solidFill>
                  <a:srgbClr val="026AB2"/>
                </a:solidFill>
                <a:latin typeface="Arial Nova" panose="020B0504020202020204" pitchFamily="34" charset="0"/>
                <a:cs typeface="Avenir Book"/>
              </a:rPr>
              <a:t>filed by </a:t>
            </a:r>
            <a:r>
              <a:rPr lang="en-US" sz="1800" u="sng" dirty="0">
                <a:solidFill>
                  <a:srgbClr val="026AB2"/>
                </a:solidFill>
                <a:latin typeface="Arial Nova" panose="020B0504020202020204" pitchFamily="34" charset="0"/>
                <a:cs typeface="Avenir Book"/>
              </a:rPr>
              <a:t>phone only </a:t>
            </a:r>
            <a:r>
              <a:rPr lang="en-US" sz="1800" dirty="0">
                <a:solidFill>
                  <a:srgbClr val="026AB2"/>
                </a:solidFill>
                <a:latin typeface="Arial Nova" panose="020B0504020202020204" pitchFamily="34" charset="0"/>
                <a:cs typeface="Avenir Book"/>
              </a:rPr>
              <a:t>through BlueCare Tennessee Utilization Management</a:t>
            </a:r>
          </a:p>
        </p:txBody>
      </p:sp>
      <p:sp>
        <p:nvSpPr>
          <p:cNvPr id="7" name="Text Placeholder 6"/>
          <p:cNvSpPr>
            <a:spLocks noGrp="1"/>
          </p:cNvSpPr>
          <p:nvPr>
            <p:ph type="body" sz="quarter" idx="10"/>
          </p:nvPr>
        </p:nvSpPr>
        <p:spPr>
          <a:xfrm>
            <a:off x="817384" y="275853"/>
            <a:ext cx="7152325" cy="475090"/>
          </a:xfrm>
        </p:spPr>
        <p:txBody>
          <a:bodyPr>
            <a:noAutofit/>
          </a:bodyPr>
          <a:lstStyle/>
          <a:p>
            <a:r>
              <a:rPr lang="en-US" sz="2800" dirty="0">
                <a:latin typeface="Franklin Gothic Book" panose="020B0503020102020204" pitchFamily="34" charset="0"/>
                <a:cs typeface="Avenir Heavy"/>
              </a:rPr>
              <a:t>BlueCare Tennessee (BCT) Appeals</a:t>
            </a:r>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2097773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84" y="1194761"/>
            <a:ext cx="8633360" cy="4712328"/>
          </a:xfrm>
        </p:spPr>
        <p:txBody>
          <a:bodyPr>
            <a:normAutofit fontScale="77500" lnSpcReduction="20000"/>
          </a:bodyPr>
          <a:lstStyle/>
          <a:p>
            <a:pPr marL="457200" lvl="1" indent="0">
              <a:buNone/>
            </a:pPr>
            <a:endParaRPr lang="en-US" sz="2200" dirty="0">
              <a:latin typeface="+mj-lt"/>
              <a:ea typeface="Verdana" panose="020B0604030504040204" pitchFamily="34" charset="0"/>
              <a:cs typeface="Verdana" panose="020B0604030504040204" pitchFamily="34" charset="0"/>
            </a:endParaRPr>
          </a:p>
          <a:p>
            <a:r>
              <a:rPr lang="en-US" sz="2300" dirty="0">
                <a:latin typeface="Arial Nova" panose="020B0504020202020204" pitchFamily="34" charset="0"/>
                <a:cs typeface="Avenir Book"/>
              </a:rPr>
              <a:t>Members (or their representatives) have 60 calendar days from the date on the denial notice to submit an appeal to the Division of TennCare.</a:t>
            </a:r>
          </a:p>
          <a:p>
            <a:pPr lvl="1"/>
            <a:r>
              <a:rPr lang="en-US" sz="2300" dirty="0">
                <a:solidFill>
                  <a:srgbClr val="026AB2"/>
                </a:solidFill>
                <a:latin typeface="Arial Nova" panose="020B0504020202020204" pitchFamily="34" charset="0"/>
                <a:cs typeface="Avenir Book"/>
              </a:rPr>
              <a:t>To continue existing serv</a:t>
            </a:r>
            <a:r>
              <a:rPr lang="en-US" sz="2300" dirty="0">
                <a:solidFill>
                  <a:schemeClr val="accent1"/>
                </a:solidFill>
                <a:latin typeface="Arial Nova" panose="020B0504020202020204" pitchFamily="34" charset="0"/>
                <a:cs typeface="Avenir Book"/>
              </a:rPr>
              <a:t>i</a:t>
            </a:r>
            <a:r>
              <a:rPr lang="en-US" sz="2300" dirty="0">
                <a:solidFill>
                  <a:srgbClr val="026AB2"/>
                </a:solidFill>
                <a:latin typeface="Arial Nova" panose="020B0504020202020204" pitchFamily="34" charset="0"/>
                <a:cs typeface="Avenir Book"/>
              </a:rPr>
              <a:t>ces, </a:t>
            </a:r>
            <a:r>
              <a:rPr lang="en-US" sz="2300" dirty="0">
                <a:solidFill>
                  <a:schemeClr val="accent1"/>
                </a:solidFill>
                <a:latin typeface="Arial Nova" panose="020B0504020202020204" pitchFamily="34" charset="0"/>
                <a:cs typeface="Avenir Book"/>
              </a:rPr>
              <a:t>a request for continuation of benefits must be filed within 10 calendar days.</a:t>
            </a:r>
          </a:p>
          <a:p>
            <a:pPr marL="457200" lvl="1" indent="0">
              <a:buNone/>
            </a:pPr>
            <a:r>
              <a:rPr lang="en-US" sz="2300" dirty="0">
                <a:solidFill>
                  <a:srgbClr val="026AB2"/>
                </a:solidFill>
                <a:latin typeface="Arial Nova" panose="020B0504020202020204" pitchFamily="34" charset="0"/>
                <a:cs typeface="Avenir Book"/>
              </a:rPr>
              <a:t> </a:t>
            </a:r>
          </a:p>
          <a:p>
            <a:r>
              <a:rPr lang="en-US" sz="2300" dirty="0">
                <a:latin typeface="Arial Nova" panose="020B0504020202020204" pitchFamily="34" charset="0"/>
                <a:cs typeface="Avenir Book"/>
              </a:rPr>
              <a:t>Providers can appeal on behalf of the member by filing an appeal with TennCare Solutions if services </a:t>
            </a:r>
            <a:r>
              <a:rPr lang="en-US" sz="2300" u="sng" dirty="0">
                <a:latin typeface="Arial Nova" panose="020B0504020202020204" pitchFamily="34" charset="0"/>
                <a:cs typeface="Avenir Book"/>
              </a:rPr>
              <a:t>have not </a:t>
            </a:r>
            <a:r>
              <a:rPr lang="en-US" sz="2300" dirty="0">
                <a:latin typeface="Arial Nova" panose="020B0504020202020204" pitchFamily="34" charset="0"/>
                <a:cs typeface="Avenir Book"/>
              </a:rPr>
              <a:t>been rendered. These are considered member appeals.</a:t>
            </a:r>
          </a:p>
          <a:p>
            <a:pPr lvl="2"/>
            <a:r>
              <a:rPr lang="en-US" sz="2300" dirty="0">
                <a:solidFill>
                  <a:srgbClr val="026AB2"/>
                </a:solidFill>
                <a:latin typeface="Arial Nova" panose="020B0504020202020204" pitchFamily="34" charset="0"/>
                <a:cs typeface="Avenir Book"/>
              </a:rPr>
              <a:t>Members must include a signed consent form for the provider to submit an appeal on the member’s behalf</a:t>
            </a:r>
          </a:p>
          <a:p>
            <a:pPr marL="914400" lvl="2" indent="0">
              <a:buNone/>
            </a:pPr>
            <a:endParaRPr lang="en-US" sz="2300" dirty="0">
              <a:solidFill>
                <a:srgbClr val="026AB2"/>
              </a:solidFill>
              <a:latin typeface="Arial Nova" panose="020B0504020202020204" pitchFamily="34" charset="0"/>
              <a:cs typeface="Avenir Book"/>
            </a:endParaRPr>
          </a:p>
          <a:p>
            <a:pPr lvl="1"/>
            <a:r>
              <a:rPr lang="en-US" sz="2300" dirty="0">
                <a:solidFill>
                  <a:srgbClr val="026AB2"/>
                </a:solidFill>
                <a:latin typeface="Arial Nova" panose="020B0504020202020204" pitchFamily="34" charset="0"/>
                <a:cs typeface="Avenir Book"/>
              </a:rPr>
              <a:t>Phone:    TennCare Solutions:    1-800-878-3192</a:t>
            </a:r>
          </a:p>
          <a:p>
            <a:pPr lvl="1"/>
            <a:r>
              <a:rPr lang="en-US" sz="2300" dirty="0">
                <a:solidFill>
                  <a:srgbClr val="026AB2"/>
                </a:solidFill>
                <a:latin typeface="Arial Nova" panose="020B0504020202020204" pitchFamily="34" charset="0"/>
                <a:cs typeface="Avenir Book"/>
              </a:rPr>
              <a:t>Fax:         TennCare Solutions:   1-888-345-5575 </a:t>
            </a:r>
          </a:p>
          <a:p>
            <a:pPr lvl="1"/>
            <a:r>
              <a:rPr lang="en-US" sz="2300" dirty="0">
                <a:solidFill>
                  <a:srgbClr val="026AB2"/>
                </a:solidFill>
                <a:latin typeface="Arial Nova" panose="020B0504020202020204" pitchFamily="34" charset="0"/>
                <a:cs typeface="Avenir Book"/>
              </a:rPr>
              <a:t>Mail:        TennCare Solutions</a:t>
            </a:r>
          </a:p>
          <a:p>
            <a:pPr marL="914400" lvl="2" indent="0">
              <a:buNone/>
            </a:pPr>
            <a:r>
              <a:rPr lang="en-US" sz="2300" dirty="0">
                <a:solidFill>
                  <a:srgbClr val="026AB2"/>
                </a:solidFill>
                <a:latin typeface="Arial Nova" panose="020B0504020202020204" pitchFamily="34" charset="0"/>
                <a:cs typeface="Avenir Book"/>
              </a:rPr>
              <a:t>              P.O. Box 000593</a:t>
            </a:r>
          </a:p>
          <a:p>
            <a:pPr marL="914400" lvl="2" indent="0">
              <a:buNone/>
            </a:pPr>
            <a:r>
              <a:rPr lang="en-US" sz="2300" dirty="0">
                <a:solidFill>
                  <a:srgbClr val="026AB2"/>
                </a:solidFill>
                <a:latin typeface="Arial Nova" panose="020B0504020202020204" pitchFamily="34" charset="0"/>
                <a:cs typeface="Avenir Book"/>
              </a:rPr>
              <a:t>              Nashville, TN 37202-0593</a:t>
            </a:r>
          </a:p>
          <a:p>
            <a:pPr marL="914400" lvl="2" indent="0">
              <a:buNone/>
            </a:pPr>
            <a:r>
              <a:rPr lang="en-US" sz="2300" dirty="0">
                <a:latin typeface="Verdana" panose="020B0604030504040204" pitchFamily="34" charset="0"/>
                <a:ea typeface="Verdana" panose="020B0604030504040204" pitchFamily="34" charset="0"/>
                <a:cs typeface="Verdana" panose="020B0604030504040204" pitchFamily="34" charset="0"/>
              </a:rPr>
              <a:t>  </a:t>
            </a:r>
          </a:p>
          <a:p>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 Placeholder 6"/>
          <p:cNvSpPr>
            <a:spLocks noGrp="1"/>
          </p:cNvSpPr>
          <p:nvPr>
            <p:ph type="body" sz="quarter" idx="10"/>
          </p:nvPr>
        </p:nvSpPr>
        <p:spPr>
          <a:xfrm>
            <a:off x="817384" y="188594"/>
            <a:ext cx="7152325" cy="697337"/>
          </a:xfrm>
        </p:spPr>
        <p:txBody>
          <a:bodyPr>
            <a:noAutofit/>
          </a:bodyPr>
          <a:lstStyle/>
          <a:p>
            <a:r>
              <a:rPr lang="en-US" sz="2800" dirty="0">
                <a:latin typeface="Franklin Gothic Book" panose="020B0503020102020204" pitchFamily="34" charset="0"/>
                <a:cs typeface="Avenir Heavy"/>
              </a:rPr>
              <a:t>Member Appeal Submission Information</a:t>
            </a:r>
            <a:br>
              <a:rPr lang="en-US" sz="2800" dirty="0"/>
            </a:br>
            <a:endParaRPr lang="en-US" sz="2800" dirty="0"/>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993984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1194761"/>
            <a:ext cx="8420667" cy="4712328"/>
          </a:xfrm>
        </p:spPr>
        <p:txBody>
          <a:bodyPr>
            <a:normAutofit lnSpcReduction="10000"/>
          </a:bodyPr>
          <a:lstStyle/>
          <a:p>
            <a:r>
              <a:rPr lang="en-US" sz="2000" dirty="0">
                <a:latin typeface="Arial Nova" panose="020B0504020202020204" pitchFamily="34" charset="0"/>
                <a:cs typeface="Avenir Book"/>
              </a:rPr>
              <a:t>Service Appeal</a:t>
            </a:r>
          </a:p>
          <a:p>
            <a:pPr lvl="1">
              <a:spcAft>
                <a:spcPts val="1200"/>
              </a:spcAft>
            </a:pPr>
            <a:r>
              <a:rPr lang="en-US" sz="2000" dirty="0">
                <a:solidFill>
                  <a:srgbClr val="026AB2"/>
                </a:solidFill>
                <a:latin typeface="Arial Nova" panose="020B0504020202020204" pitchFamily="34" charset="0"/>
                <a:cs typeface="Avenir Book"/>
              </a:rPr>
              <a:t>Requesting a covered or non-covered service that has been denied, delayed, terminated, reduced or suspended.</a:t>
            </a:r>
          </a:p>
          <a:p>
            <a:pPr lvl="2">
              <a:spcAft>
                <a:spcPts val="600"/>
              </a:spcAft>
            </a:pPr>
            <a:r>
              <a:rPr lang="en-US" sz="2000" dirty="0">
                <a:solidFill>
                  <a:srgbClr val="026AB2"/>
                </a:solidFill>
                <a:latin typeface="Arial Nova" panose="020B0504020202020204" pitchFamily="34" charset="0"/>
                <a:cs typeface="Avenir Book"/>
              </a:rPr>
              <a:t>Standard Appeal: 14 calendar days from date of receipt in the organization to respond to the appeal. </a:t>
            </a:r>
          </a:p>
          <a:p>
            <a:pPr lvl="2">
              <a:spcAft>
                <a:spcPts val="600"/>
              </a:spcAft>
            </a:pPr>
            <a:r>
              <a:rPr lang="en-US" sz="2000" dirty="0">
                <a:solidFill>
                  <a:srgbClr val="026AB2"/>
                </a:solidFill>
                <a:latin typeface="Arial Nova" panose="020B0504020202020204" pitchFamily="34" charset="0"/>
                <a:cs typeface="Avenir Book"/>
              </a:rPr>
              <a:t>Expedited Appeal: </a:t>
            </a:r>
            <a:r>
              <a:rPr lang="en-US" sz="2000" dirty="0">
                <a:solidFill>
                  <a:schemeClr val="accent1"/>
                </a:solidFill>
                <a:latin typeface="Arial Nova" panose="020B0504020202020204" pitchFamily="34" charset="0"/>
                <a:cs typeface="Avenir Book"/>
              </a:rPr>
              <a:t>24 hours for expedited, or 72 hours for reconsideration</a:t>
            </a:r>
            <a:r>
              <a:rPr lang="en-US" sz="2000" dirty="0">
                <a:latin typeface="Arial Nova" panose="020B0504020202020204" pitchFamily="34" charset="0"/>
                <a:cs typeface="Avenir Book"/>
              </a:rPr>
              <a:t> </a:t>
            </a:r>
            <a:r>
              <a:rPr lang="en-US" sz="2000" dirty="0">
                <a:solidFill>
                  <a:srgbClr val="026AB2"/>
                </a:solidFill>
                <a:latin typeface="Arial Nova" panose="020B0504020202020204" pitchFamily="34" charset="0"/>
                <a:cs typeface="Avenir Book"/>
              </a:rPr>
              <a:t>from date of receipt in the organization to respond to the appeal. </a:t>
            </a:r>
          </a:p>
          <a:p>
            <a:pPr marL="914400" lvl="2" indent="0">
              <a:spcAft>
                <a:spcPts val="600"/>
              </a:spcAft>
              <a:buNone/>
            </a:pPr>
            <a:endParaRPr lang="en-US" sz="2000" dirty="0">
              <a:solidFill>
                <a:srgbClr val="026AB2"/>
              </a:solidFill>
              <a:latin typeface="Arial Nova" panose="020B0504020202020204" pitchFamily="34" charset="0"/>
              <a:cs typeface="Avenir Book"/>
            </a:endParaRPr>
          </a:p>
          <a:p>
            <a:r>
              <a:rPr lang="en-US" sz="2000" dirty="0">
                <a:latin typeface="Arial Nova" panose="020B0504020202020204" pitchFamily="34" charset="0"/>
                <a:cs typeface="Avenir Book"/>
              </a:rPr>
              <a:t>Reimbursement Appeal</a:t>
            </a:r>
          </a:p>
          <a:p>
            <a:pPr lvl="1"/>
            <a:r>
              <a:rPr lang="en-US" sz="2000" dirty="0">
                <a:solidFill>
                  <a:srgbClr val="026AB2"/>
                </a:solidFill>
                <a:latin typeface="Arial Nova" panose="020B0504020202020204" pitchFamily="34" charset="0"/>
                <a:cs typeface="Avenir Book"/>
              </a:rPr>
              <a:t>Requesting to be reimbursed for an out-of-pocket expense or requesting relief of billing when the member receives bills from a health care provider.</a:t>
            </a:r>
          </a:p>
          <a:p>
            <a:pPr marL="457200" lvl="1"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 Placeholder 6"/>
          <p:cNvSpPr>
            <a:spLocks noGrp="1"/>
          </p:cNvSpPr>
          <p:nvPr>
            <p:ph type="body" sz="quarter" idx="10"/>
          </p:nvPr>
        </p:nvSpPr>
        <p:spPr>
          <a:xfrm>
            <a:off x="884059" y="275853"/>
            <a:ext cx="7152325" cy="475090"/>
          </a:xfrm>
          <a:ln>
            <a:noFill/>
          </a:ln>
        </p:spPr>
        <p:txBody>
          <a:bodyPr>
            <a:noAutofit/>
          </a:bodyPr>
          <a:lstStyle/>
          <a:p>
            <a:r>
              <a:rPr lang="en-US" sz="2800" dirty="0">
                <a:latin typeface="Franklin Gothic Book" panose="020B0503020102020204" pitchFamily="34" charset="0"/>
                <a:cs typeface="Avenir Heavy"/>
              </a:rPr>
              <a:t>Member Appeals</a:t>
            </a: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3967906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75" y="1149253"/>
            <a:ext cx="8184092" cy="4712328"/>
          </a:xfrm>
          <a:ln>
            <a:solidFill>
              <a:schemeClr val="accent1"/>
            </a:solidFill>
          </a:ln>
        </p:spPr>
        <p:txBody>
          <a:bodyPr>
            <a:normAutofit/>
          </a:bodyPr>
          <a:lstStyle/>
          <a:p>
            <a:r>
              <a:rPr lang="en-US" sz="2000" dirty="0">
                <a:latin typeface="Arial Nova" panose="020B0504020202020204" pitchFamily="34" charset="0"/>
                <a:cs typeface="Avenir Book"/>
              </a:rPr>
              <a:t>Division of TennCare– Home Page: </a:t>
            </a:r>
          </a:p>
          <a:p>
            <a:pPr marL="0" indent="0">
              <a:buNone/>
            </a:pPr>
            <a:r>
              <a:rPr lang="en-US" sz="2000" dirty="0">
                <a:latin typeface="Arial Nova" panose="020B0504020202020204" pitchFamily="34" charset="0"/>
                <a:cs typeface="Avenir Book"/>
                <a:hlinkClick r:id="rId3"/>
              </a:rPr>
              <a:t>http://www.tn.gov/tenncare</a:t>
            </a:r>
            <a:endParaRPr lang="en-US" sz="2000" dirty="0">
              <a:latin typeface="Arial Nova" panose="020B0504020202020204" pitchFamily="34" charset="0"/>
              <a:cs typeface="Avenir Book"/>
            </a:endParaRPr>
          </a:p>
          <a:p>
            <a:pPr marL="0" indent="0">
              <a:buNone/>
            </a:pPr>
            <a:endParaRPr lang="en-US" sz="2000" dirty="0">
              <a:latin typeface="Arial Nova" panose="020B0504020202020204" pitchFamily="34" charset="0"/>
              <a:cs typeface="Avenir Book"/>
            </a:endParaRPr>
          </a:p>
          <a:p>
            <a:r>
              <a:rPr lang="en-US" sz="2000" dirty="0" err="1">
                <a:latin typeface="Arial Nova" panose="020B0504020202020204" pitchFamily="34" charset="0"/>
                <a:cs typeface="Avenir Book"/>
              </a:rPr>
              <a:t>TennCare</a:t>
            </a:r>
            <a:r>
              <a:rPr lang="en-US" sz="2000" dirty="0">
                <a:latin typeface="Arial Nova" panose="020B0504020202020204" pitchFamily="34" charset="0"/>
                <a:cs typeface="Avenir Book"/>
              </a:rPr>
              <a:t> Rules:</a:t>
            </a:r>
          </a:p>
          <a:p>
            <a:pPr marL="0" indent="0">
              <a:buNone/>
            </a:pPr>
            <a:r>
              <a:rPr lang="en-US" sz="2000" u="sng" dirty="0">
                <a:latin typeface="Arial Nova" panose="020B0504020202020204" pitchFamily="34" charset="0"/>
                <a:hlinkClick r:id="rId4"/>
              </a:rPr>
              <a:t>http://publications.tnsosfiles.com/rules/1200/1200-13/1200-13-13.20180116.pdf</a:t>
            </a:r>
            <a:endParaRPr lang="en-US" sz="2000" u="sng" dirty="0">
              <a:latin typeface="Arial Nova" panose="020B0504020202020204" pitchFamily="34" charset="0"/>
            </a:endParaRPr>
          </a:p>
          <a:p>
            <a:pPr marL="0" indent="0">
              <a:buNone/>
            </a:pPr>
            <a:endParaRPr lang="en-US" sz="2000" dirty="0">
              <a:latin typeface="Arial Nova" panose="020B0504020202020204" pitchFamily="34" charset="0"/>
              <a:cs typeface="Avenir Book"/>
            </a:endParaRPr>
          </a:p>
          <a:p>
            <a:r>
              <a:rPr lang="en-US" sz="2000" dirty="0">
                <a:latin typeface="Arial Nova" panose="020B0504020202020204" pitchFamily="34" charset="0"/>
                <a:cs typeface="Avenir Book"/>
              </a:rPr>
              <a:t>TennCare Medical Appeal Form:</a:t>
            </a:r>
          </a:p>
          <a:p>
            <a:pPr marL="0" indent="0">
              <a:buNone/>
            </a:pPr>
            <a:r>
              <a:rPr lang="en-US" sz="2000" dirty="0">
                <a:latin typeface="Arial Nova" panose="020B0504020202020204" pitchFamily="34" charset="0"/>
                <a:cs typeface="Avenir Book"/>
                <a:hlinkClick r:id="rId5"/>
              </a:rPr>
              <a:t>https://www.tn.gov/tenncare/members-applicants/how-to-file-a-medical-appeal.html</a:t>
            </a:r>
            <a:endParaRPr lang="en-US" sz="2000" dirty="0">
              <a:latin typeface="Arial Nova" panose="020B0504020202020204" pitchFamily="34" charset="0"/>
              <a:cs typeface="Avenir Book"/>
            </a:endParaRPr>
          </a:p>
          <a:p>
            <a:pPr marL="0" indent="0">
              <a:buNone/>
            </a:pPr>
            <a:endParaRPr lang="en-US" sz="2000" b="1" dirty="0">
              <a:latin typeface="Arial Nova" panose="020B0504020202020204" pitchFamily="34" charset="0"/>
              <a:cs typeface="Avenir Book"/>
            </a:endParaRPr>
          </a:p>
          <a:p>
            <a:pPr marL="0" indent="0">
              <a:buNone/>
            </a:pPr>
            <a:endParaRPr lang="en-US" sz="2000" b="1" dirty="0">
              <a:latin typeface="Avenir Book"/>
              <a:cs typeface="Avenir Book"/>
            </a:endParaRPr>
          </a:p>
        </p:txBody>
      </p:sp>
      <p:sp>
        <p:nvSpPr>
          <p:cNvPr id="7" name="Text Placeholder 6"/>
          <p:cNvSpPr>
            <a:spLocks noGrp="1"/>
          </p:cNvSpPr>
          <p:nvPr>
            <p:ph type="body" sz="quarter" idx="10"/>
          </p:nvPr>
        </p:nvSpPr>
        <p:spPr>
          <a:xfrm>
            <a:off x="817384" y="275853"/>
            <a:ext cx="7152325" cy="475090"/>
          </a:xfrm>
        </p:spPr>
        <p:txBody>
          <a:bodyPr>
            <a:noAutofit/>
          </a:bodyPr>
          <a:lstStyle/>
          <a:p>
            <a:r>
              <a:rPr lang="en-US" sz="2800" dirty="0">
                <a:latin typeface="Franklin Gothic Book" panose="020B0503020102020204" pitchFamily="34" charset="0"/>
                <a:cs typeface="Avenir Heavy"/>
              </a:rPr>
              <a:t>Member Appeals - Useful Links </a:t>
            </a: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97928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1201003"/>
            <a:ext cx="8696751" cy="4925161"/>
          </a:xfrm>
        </p:spPr>
        <p:txBody>
          <a:bodyPr>
            <a:normAutofit/>
          </a:bodyPr>
          <a:lstStyle/>
          <a:p>
            <a:r>
              <a:rPr lang="en-US" sz="1800" dirty="0">
                <a:latin typeface="Arial Nova" panose="020B0504020202020204" pitchFamily="34" charset="0"/>
                <a:cs typeface="Avenir Book"/>
              </a:rPr>
              <a:t>Expedited Provider Appeals for denied services: </a:t>
            </a:r>
          </a:p>
          <a:p>
            <a:pPr marL="0" indent="0">
              <a:buNone/>
            </a:pPr>
            <a:r>
              <a:rPr lang="en-US" sz="1800" dirty="0">
                <a:latin typeface="Arial Nova" panose="020B0504020202020204" pitchFamily="34" charset="0"/>
                <a:cs typeface="Avenir Book"/>
              </a:rPr>
              <a:t>     Call Utilization Management </a:t>
            </a:r>
          </a:p>
          <a:p>
            <a:pPr lvl="1"/>
            <a:r>
              <a:rPr lang="en-US" sz="1800" dirty="0">
                <a:solidFill>
                  <a:srgbClr val="026AB2"/>
                </a:solidFill>
                <a:latin typeface="Arial Nova" panose="020B0504020202020204" pitchFamily="34" charset="0"/>
                <a:cs typeface="Avenir Book"/>
              </a:rPr>
              <a:t>BlueCare: 1-888-423-0131</a:t>
            </a:r>
          </a:p>
          <a:p>
            <a:pPr lvl="1"/>
            <a:r>
              <a:rPr lang="en-US" sz="1800" dirty="0">
                <a:solidFill>
                  <a:srgbClr val="026AB2"/>
                </a:solidFill>
                <a:latin typeface="Arial Nova" panose="020B0504020202020204" pitchFamily="34" charset="0"/>
                <a:cs typeface="Avenir Book"/>
              </a:rPr>
              <a:t>TennCare</a:t>
            </a:r>
            <a:r>
              <a:rPr lang="en-US" sz="1800" i="1" dirty="0">
                <a:solidFill>
                  <a:srgbClr val="026AB2"/>
                </a:solidFill>
                <a:latin typeface="Arial Nova" panose="020B0504020202020204" pitchFamily="34" charset="0"/>
                <a:cs typeface="Avenir Book"/>
              </a:rPr>
              <a:t>Select</a:t>
            </a:r>
            <a:r>
              <a:rPr lang="en-US" sz="1800" dirty="0">
                <a:solidFill>
                  <a:srgbClr val="026AB2"/>
                </a:solidFill>
                <a:latin typeface="Arial Nova" panose="020B0504020202020204" pitchFamily="34" charset="0"/>
                <a:cs typeface="Avenir Book"/>
              </a:rPr>
              <a:t>: 1-800-711-4104</a:t>
            </a:r>
          </a:p>
          <a:p>
            <a:pPr marL="457200" lvl="1" indent="0">
              <a:buNone/>
            </a:pPr>
            <a:endParaRPr lang="en-US" sz="1800" dirty="0">
              <a:solidFill>
                <a:srgbClr val="026AB2"/>
              </a:solidFill>
              <a:latin typeface="Arial Nova" panose="020B0504020202020204" pitchFamily="34" charset="0"/>
              <a:cs typeface="Avenir Book"/>
            </a:endParaRPr>
          </a:p>
          <a:p>
            <a:r>
              <a:rPr lang="en-US" sz="1800" dirty="0">
                <a:latin typeface="Arial Nova" panose="020B0504020202020204" pitchFamily="34" charset="0"/>
                <a:cs typeface="Avenir Book"/>
              </a:rPr>
              <a:t>Standard Provider Appeals for denied services must be received within 60 calendar days from the date of the initial denial notice:</a:t>
            </a:r>
          </a:p>
          <a:p>
            <a:pPr lvl="1"/>
            <a:r>
              <a:rPr lang="en-US" sz="1800" dirty="0">
                <a:solidFill>
                  <a:srgbClr val="026AB2"/>
                </a:solidFill>
                <a:latin typeface="Arial Nova" panose="020B0504020202020204" pitchFamily="34" charset="0"/>
                <a:cs typeface="Avenir Book"/>
              </a:rPr>
              <a:t>Fax:   BlueCare Tennessee UM </a:t>
            </a:r>
            <a:r>
              <a:rPr lang="en-US" sz="1800">
                <a:solidFill>
                  <a:srgbClr val="026AB2"/>
                </a:solidFill>
                <a:latin typeface="Arial Nova" panose="020B0504020202020204" pitchFamily="34" charset="0"/>
                <a:cs typeface="Avenir Book"/>
              </a:rPr>
              <a:t>Appeals (423) 535-1959  </a:t>
            </a:r>
            <a:endParaRPr lang="en-US" sz="1800" dirty="0">
              <a:solidFill>
                <a:srgbClr val="026AB2"/>
              </a:solidFill>
              <a:latin typeface="Arial Nova" panose="020B0504020202020204" pitchFamily="34" charset="0"/>
              <a:cs typeface="Avenir Book"/>
            </a:endParaRPr>
          </a:p>
          <a:p>
            <a:pPr lvl="1"/>
            <a:r>
              <a:rPr lang="en-US" sz="1800" dirty="0">
                <a:solidFill>
                  <a:srgbClr val="026AB2"/>
                </a:solidFill>
                <a:latin typeface="Arial Nova" panose="020B0504020202020204" pitchFamily="34" charset="0"/>
                <a:cs typeface="Avenir Book"/>
              </a:rPr>
              <a:t>Mail:  BlueCare Tennessee</a:t>
            </a:r>
          </a:p>
          <a:p>
            <a:pPr marL="914400" lvl="2" indent="0">
              <a:buNone/>
            </a:pPr>
            <a:r>
              <a:rPr lang="en-US" sz="1800" dirty="0">
                <a:solidFill>
                  <a:srgbClr val="026AB2"/>
                </a:solidFill>
                <a:latin typeface="Arial Nova" panose="020B0504020202020204" pitchFamily="34" charset="0"/>
                <a:cs typeface="Avenir Book"/>
              </a:rPr>
              <a:t>       Attention: BlueCare/TennCare</a:t>
            </a:r>
            <a:r>
              <a:rPr lang="en-US" sz="1800" i="1" dirty="0">
                <a:solidFill>
                  <a:srgbClr val="026AB2"/>
                </a:solidFill>
                <a:latin typeface="Arial Nova" panose="020B0504020202020204" pitchFamily="34" charset="0"/>
                <a:cs typeface="Avenir Book"/>
              </a:rPr>
              <a:t>Select</a:t>
            </a:r>
            <a:r>
              <a:rPr lang="en-US" sz="1800" dirty="0">
                <a:solidFill>
                  <a:srgbClr val="026AB2"/>
                </a:solidFill>
                <a:latin typeface="Arial Nova" panose="020B0504020202020204" pitchFamily="34" charset="0"/>
                <a:cs typeface="Avenir Book"/>
              </a:rPr>
              <a:t> Provider Appeals    </a:t>
            </a:r>
          </a:p>
          <a:p>
            <a:pPr marL="914400" lvl="2" indent="0">
              <a:buNone/>
            </a:pPr>
            <a:r>
              <a:rPr lang="en-US" sz="1800" dirty="0">
                <a:solidFill>
                  <a:srgbClr val="026AB2"/>
                </a:solidFill>
                <a:latin typeface="Arial Nova" panose="020B0504020202020204" pitchFamily="34" charset="0"/>
                <a:cs typeface="Avenir Book"/>
              </a:rPr>
              <a:t>       Supervisor</a:t>
            </a:r>
          </a:p>
          <a:p>
            <a:pPr marL="914400" lvl="2" indent="0">
              <a:buNone/>
            </a:pPr>
            <a:r>
              <a:rPr lang="en-US" sz="1800" dirty="0">
                <a:solidFill>
                  <a:srgbClr val="026AB2"/>
                </a:solidFill>
                <a:latin typeface="Arial Nova" panose="020B0504020202020204" pitchFamily="34" charset="0"/>
                <a:cs typeface="Avenir Book"/>
              </a:rPr>
              <a:t>       1 Cameron Hill Circle, Ste. 0020</a:t>
            </a:r>
          </a:p>
          <a:p>
            <a:pPr marL="914400" lvl="2" indent="0">
              <a:buNone/>
            </a:pPr>
            <a:r>
              <a:rPr lang="en-US" sz="1800" dirty="0">
                <a:solidFill>
                  <a:srgbClr val="026AB2"/>
                </a:solidFill>
                <a:latin typeface="Arial Nova" panose="020B0504020202020204" pitchFamily="34" charset="0"/>
                <a:cs typeface="Avenir Book"/>
              </a:rPr>
              <a:t>       Chattanooga, TN 37402-0020</a:t>
            </a:r>
          </a:p>
          <a:p>
            <a:pPr marL="0" indent="0">
              <a:buNone/>
            </a:pPr>
            <a:endParaRPr lang="en-US" sz="2000" dirty="0">
              <a:latin typeface="Calibri" panose="020F0502020204030204" pitchFamily="34" charset="0"/>
              <a:cs typeface="Calibri" panose="020F0502020204030204" pitchFamily="34" charset="0"/>
            </a:endParaRPr>
          </a:p>
        </p:txBody>
      </p:sp>
      <p:sp>
        <p:nvSpPr>
          <p:cNvPr id="7" name="Text Placeholder 6"/>
          <p:cNvSpPr>
            <a:spLocks noGrp="1"/>
          </p:cNvSpPr>
          <p:nvPr>
            <p:ph type="body" sz="quarter" idx="10"/>
          </p:nvPr>
        </p:nvSpPr>
        <p:spPr>
          <a:xfrm>
            <a:off x="817384" y="275853"/>
            <a:ext cx="7152325" cy="475090"/>
          </a:xfrm>
        </p:spPr>
        <p:txBody>
          <a:bodyPr>
            <a:noAutofit/>
          </a:bodyPr>
          <a:lstStyle/>
          <a:p>
            <a:r>
              <a:rPr lang="en-US" sz="2800" dirty="0">
                <a:latin typeface="Franklin Gothic Book" panose="020B0503020102020204" pitchFamily="34" charset="0"/>
                <a:cs typeface="Avenir Heavy"/>
              </a:rPr>
              <a:t>Provider Appeal Submission Information</a:t>
            </a: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3723572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264" y="1222449"/>
            <a:ext cx="6068562" cy="5016425"/>
          </a:xfrm>
        </p:spPr>
        <p:txBody>
          <a:bodyPr>
            <a:normAutofit/>
          </a:bodyPr>
          <a:lstStyle/>
          <a:p>
            <a:r>
              <a:rPr lang="en-US" sz="2000" dirty="0">
                <a:latin typeface="Arial Nova" panose="020B0504020202020204" pitchFamily="34" charset="0"/>
                <a:cs typeface="Avenir Book"/>
              </a:rPr>
              <a:t>A copy of the denial letter</a:t>
            </a:r>
          </a:p>
          <a:p>
            <a:pPr marL="0" indent="0">
              <a:buNone/>
            </a:pPr>
            <a:endParaRPr lang="en-US" sz="2000" dirty="0">
              <a:latin typeface="Arial Nova" panose="020B0504020202020204" pitchFamily="34" charset="0"/>
              <a:cs typeface="Avenir Book"/>
            </a:endParaRPr>
          </a:p>
          <a:p>
            <a:r>
              <a:rPr lang="en-US" sz="2000" dirty="0">
                <a:latin typeface="Arial Nova" panose="020B0504020202020204" pitchFamily="34" charset="0"/>
                <a:cs typeface="Avenir Book"/>
              </a:rPr>
              <a:t>A completed Provider Dispute Form (located </a:t>
            </a:r>
          </a:p>
          <a:p>
            <a:pPr marL="0" indent="0">
              <a:buNone/>
            </a:pPr>
            <a:r>
              <a:rPr lang="en-US" sz="2000" dirty="0">
                <a:latin typeface="Arial Nova" panose="020B0504020202020204" pitchFamily="34" charset="0"/>
                <a:cs typeface="Avenir Book"/>
              </a:rPr>
              <a:t>     at bcbst.com and in the BlueCare Tennessee   </a:t>
            </a:r>
          </a:p>
          <a:p>
            <a:pPr marL="0" indent="0">
              <a:buNone/>
            </a:pPr>
            <a:r>
              <a:rPr lang="en-US" sz="2000" dirty="0">
                <a:latin typeface="Arial Nova" panose="020B0504020202020204" pitchFamily="34" charset="0"/>
                <a:cs typeface="Avenir Book"/>
              </a:rPr>
              <a:t>     Provider Administration Manual) indicating </a:t>
            </a:r>
          </a:p>
          <a:p>
            <a:pPr marL="0" indent="0">
              <a:buNone/>
            </a:pPr>
            <a:r>
              <a:rPr lang="en-US" sz="2000" dirty="0">
                <a:latin typeface="Arial Nova" panose="020B0504020202020204" pitchFamily="34" charset="0"/>
                <a:cs typeface="Avenir Book"/>
              </a:rPr>
              <a:t>     reasons for the appeal.</a:t>
            </a:r>
          </a:p>
          <a:p>
            <a:pPr marL="0" indent="0">
              <a:buNone/>
            </a:pPr>
            <a:endParaRPr lang="en-US" sz="2000" dirty="0">
              <a:latin typeface="Arial Nova" panose="020B0504020202020204" pitchFamily="34" charset="0"/>
              <a:cs typeface="Avenir Book"/>
            </a:endParaRPr>
          </a:p>
          <a:p>
            <a:r>
              <a:rPr lang="en-US" sz="2000" dirty="0">
                <a:latin typeface="Arial Nova" panose="020B0504020202020204" pitchFamily="34" charset="0"/>
                <a:cs typeface="Avenir Book"/>
              </a:rPr>
              <a:t>Pertinent clinical information </a:t>
            </a:r>
          </a:p>
          <a:p>
            <a:pPr marL="0" lvl="1" indent="0">
              <a:buSzPct val="130000"/>
              <a:buNone/>
            </a:pPr>
            <a:r>
              <a:rPr lang="en-US" sz="2000" dirty="0">
                <a:solidFill>
                  <a:srgbClr val="026AB2"/>
                </a:solidFill>
                <a:latin typeface="Arial Nova" panose="020B0504020202020204" pitchFamily="34" charset="0"/>
                <a:cs typeface="Avenir Book"/>
              </a:rPr>
              <a:t> </a:t>
            </a:r>
          </a:p>
        </p:txBody>
      </p:sp>
      <p:sp>
        <p:nvSpPr>
          <p:cNvPr id="4" name="Slide Number Placeholder 3"/>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A64D1C5-51D1-4B4D-98C8-97B1F8C906E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
        <p:nvSpPr>
          <p:cNvPr id="7" name="Text Placeholder 6"/>
          <p:cNvSpPr>
            <a:spLocks noGrp="1"/>
          </p:cNvSpPr>
          <p:nvPr>
            <p:ph type="body" sz="quarter" idx="10"/>
          </p:nvPr>
        </p:nvSpPr>
        <p:spPr>
          <a:xfrm>
            <a:off x="817384" y="0"/>
            <a:ext cx="7354344" cy="900752"/>
          </a:xfrm>
        </p:spPr>
        <p:txBody>
          <a:bodyPr>
            <a:noAutofit/>
          </a:bodyPr>
          <a:lstStyle/>
          <a:p>
            <a:r>
              <a:rPr lang="en-US" sz="2800" dirty="0">
                <a:latin typeface="Franklin Gothic Book" panose="020B0503020102020204" pitchFamily="34" charset="0"/>
                <a:cs typeface="Avenir Heavy"/>
              </a:rPr>
              <a:t>What to Include in the Provider Appeal Submission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007" y="1592992"/>
            <a:ext cx="2362200" cy="2711395"/>
          </a:xfrm>
          <a:prstGeom prst="rect">
            <a:avLst/>
          </a:prstGeom>
          <a:noFill/>
          <a:ln w="38100">
            <a:solidFill>
              <a:srgbClr val="026A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291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490" y="1175711"/>
            <a:ext cx="8089709" cy="4712328"/>
          </a:xfrm>
        </p:spPr>
        <p:txBody>
          <a:bodyPr>
            <a:noAutofit/>
          </a:bodyPr>
          <a:lstStyle/>
          <a:p>
            <a:r>
              <a:rPr lang="en-US" sz="2000" dirty="0">
                <a:latin typeface="Arial Nova" panose="020B0504020202020204" pitchFamily="34" charset="0"/>
                <a:cs typeface="Avenir Book"/>
              </a:rPr>
              <a:t>Expedited Provider Appeal: </a:t>
            </a:r>
          </a:p>
          <a:p>
            <a:pPr lvl="1"/>
            <a:r>
              <a:rPr lang="en-US" sz="2000" dirty="0">
                <a:solidFill>
                  <a:srgbClr val="026AB2"/>
                </a:solidFill>
                <a:latin typeface="Arial Nova" panose="020B0504020202020204" pitchFamily="34" charset="0"/>
                <a:cs typeface="Avenir Book"/>
              </a:rPr>
              <a:t>A determination will be sent to the Provider and Member within 72 hours of receipt of request (clinical circumstances will help to determine the speed of the response).</a:t>
            </a:r>
          </a:p>
          <a:p>
            <a:r>
              <a:rPr lang="en-US" sz="2000" dirty="0">
                <a:latin typeface="Arial Nova" panose="020B0504020202020204" pitchFamily="34" charset="0"/>
                <a:cs typeface="Avenir Book"/>
              </a:rPr>
              <a:t>Standard Provider Appeal: </a:t>
            </a:r>
          </a:p>
          <a:p>
            <a:pPr lvl="1"/>
            <a:r>
              <a:rPr lang="en-US" sz="2000" dirty="0">
                <a:solidFill>
                  <a:srgbClr val="026AB2"/>
                </a:solidFill>
                <a:latin typeface="Arial Nova" panose="020B0504020202020204" pitchFamily="34" charset="0"/>
                <a:cs typeface="Avenir Book"/>
              </a:rPr>
              <a:t>A determination will be sent to the Provider and Member within 30 calendar days the receipt of the request for appeal; if the 30 day timeline cannot be met, notification will be sent to the provider </a:t>
            </a:r>
          </a:p>
          <a:p>
            <a:pPr marL="0" indent="0">
              <a:buNone/>
            </a:pPr>
            <a:endParaRPr lang="en-US" sz="1600" dirty="0">
              <a:latin typeface="Arial Nova" panose="020B0504020202020204" pitchFamily="34" charset="0"/>
              <a:cs typeface="Avenir Book"/>
            </a:endParaRPr>
          </a:p>
          <a:p>
            <a:r>
              <a:rPr lang="en-US" sz="2000" dirty="0">
                <a:latin typeface="Arial Nova" panose="020B0504020202020204" pitchFamily="34" charset="0"/>
                <a:cs typeface="Avenir Book"/>
              </a:rPr>
              <a:t>Still dissatisfied with the decision? </a:t>
            </a:r>
          </a:p>
          <a:p>
            <a:pPr marL="400050" lvl="1" indent="0">
              <a:buNone/>
            </a:pPr>
            <a:r>
              <a:rPr lang="en-US" sz="2000" dirty="0">
                <a:solidFill>
                  <a:srgbClr val="026AB2"/>
                </a:solidFill>
                <a:latin typeface="Arial Nova" panose="020B0504020202020204" pitchFamily="34" charset="0"/>
                <a:cs typeface="Avenir Book"/>
              </a:rPr>
              <a:t>You may submit according to our Provider Dispute Resolution Procedure described in the BlueCare Tennessee Provider Administration Manual </a:t>
            </a:r>
            <a:r>
              <a:rPr lang="en-US" sz="2000" dirty="0">
                <a:solidFill>
                  <a:srgbClr val="026AB2"/>
                </a:solidFill>
                <a:latin typeface="Arial Nova" panose="020B0504020202020204" pitchFamily="34" charset="0"/>
                <a:cs typeface="Avenir Book"/>
                <a:hlinkClick r:id="rId3"/>
              </a:rPr>
              <a:t>http://www.bcbst.com/providers/manuals/BCT_PAM.pdf</a:t>
            </a:r>
            <a:r>
              <a:rPr lang="en-US" sz="2000" dirty="0">
                <a:solidFill>
                  <a:srgbClr val="026AB2"/>
                </a:solidFill>
                <a:latin typeface="Arial Nova" panose="020B0504020202020204" pitchFamily="34" charset="0"/>
                <a:cs typeface="Avenir Book"/>
              </a:rPr>
              <a:t>.</a:t>
            </a:r>
          </a:p>
        </p:txBody>
      </p:sp>
      <p:sp>
        <p:nvSpPr>
          <p:cNvPr id="7" name="Text Placeholder 6"/>
          <p:cNvSpPr>
            <a:spLocks noGrp="1"/>
          </p:cNvSpPr>
          <p:nvPr>
            <p:ph type="body" sz="quarter" idx="10"/>
          </p:nvPr>
        </p:nvSpPr>
        <p:spPr>
          <a:xfrm>
            <a:off x="817384" y="275853"/>
            <a:ext cx="7152325" cy="475090"/>
          </a:xfrm>
        </p:spPr>
        <p:txBody>
          <a:bodyPr>
            <a:noAutofit/>
          </a:bodyPr>
          <a:lstStyle/>
          <a:p>
            <a:r>
              <a:rPr lang="en-US" sz="2800" dirty="0">
                <a:latin typeface="Franklin Gothic Book" panose="020B0503020102020204" pitchFamily="34" charset="0"/>
                <a:cs typeface="Avenir Heavy"/>
              </a:rPr>
              <a:t>Provider Appeal Turnaround Times</a:t>
            </a: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335629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137" y="1145585"/>
            <a:ext cx="8456251" cy="4968612"/>
          </a:xfrm>
        </p:spPr>
        <p:txBody>
          <a:bodyPr>
            <a:normAutofit/>
          </a:bodyPr>
          <a:lstStyle/>
          <a:p>
            <a:r>
              <a:rPr lang="en-US" sz="2000" dirty="0">
                <a:latin typeface="Arial Nova" panose="020B0504020202020204" pitchFamily="34" charset="0"/>
                <a:cs typeface="Avenir Book"/>
              </a:rPr>
              <a:t>Rafielle Freeman, MSL, RN, BSN, CPHQ</a:t>
            </a:r>
          </a:p>
          <a:p>
            <a:pPr marL="400050" lvl="2" indent="0">
              <a:buNone/>
            </a:pPr>
            <a:r>
              <a:rPr lang="en-US" sz="2000" dirty="0">
                <a:solidFill>
                  <a:srgbClr val="026AB2"/>
                </a:solidFill>
                <a:latin typeface="Arial Nova" panose="020B0504020202020204" pitchFamily="34" charset="0"/>
                <a:cs typeface="Avenir Book"/>
              </a:rPr>
              <a:t>Director, Quality Improvement </a:t>
            </a:r>
          </a:p>
          <a:p>
            <a:pPr lvl="1"/>
            <a:r>
              <a:rPr lang="en-US" sz="2000" dirty="0">
                <a:solidFill>
                  <a:srgbClr val="026AB2"/>
                </a:solidFill>
                <a:latin typeface="Arial Nova" panose="020B0504020202020204" pitchFamily="34" charset="0"/>
                <a:cs typeface="Avenir Book"/>
              </a:rPr>
              <a:t>(423) 535-7302</a:t>
            </a:r>
          </a:p>
          <a:p>
            <a:pPr lvl="1"/>
            <a:r>
              <a:rPr lang="en-US" sz="2000" dirty="0">
                <a:solidFill>
                  <a:srgbClr val="026AB2"/>
                </a:solidFill>
                <a:latin typeface="Arial Nova" panose="020B0504020202020204" pitchFamily="34" charset="0"/>
                <a:cs typeface="Avenir Book"/>
                <a:hlinkClick r:id="rId3"/>
              </a:rPr>
              <a:t>Rafielle_Freeman@bcbst.com</a:t>
            </a:r>
            <a:r>
              <a:rPr lang="en-US" sz="2000" dirty="0">
                <a:solidFill>
                  <a:srgbClr val="026AB2"/>
                </a:solidFill>
                <a:latin typeface="Arial Nova" panose="020B0504020202020204" pitchFamily="34" charset="0"/>
                <a:cs typeface="Avenir Book"/>
              </a:rPr>
              <a:t> </a:t>
            </a:r>
          </a:p>
          <a:p>
            <a:r>
              <a:rPr lang="en-US" sz="2000" dirty="0">
                <a:latin typeface="Arial Nova" panose="020B0504020202020204" pitchFamily="34" charset="0"/>
                <a:cs typeface="Avenir Book"/>
              </a:rPr>
              <a:t> Leanne Rodgers, RN, MSN, CCM, CPHQ</a:t>
            </a:r>
          </a:p>
          <a:p>
            <a:pPr marL="400050" lvl="1" indent="0">
              <a:buNone/>
            </a:pPr>
            <a:r>
              <a:rPr lang="en-US" sz="2000" dirty="0">
                <a:solidFill>
                  <a:srgbClr val="026AB2"/>
                </a:solidFill>
                <a:latin typeface="Arial Nova" panose="020B0504020202020204" pitchFamily="34" charset="0"/>
                <a:cs typeface="Avenir Book"/>
              </a:rPr>
              <a:t>Manager, Quality of Care Oversight &amp; Appeals</a:t>
            </a:r>
          </a:p>
          <a:p>
            <a:pPr lvl="1"/>
            <a:r>
              <a:rPr lang="en-US" sz="2000" dirty="0">
                <a:solidFill>
                  <a:srgbClr val="026AB2"/>
                </a:solidFill>
                <a:latin typeface="Arial Nova" panose="020B0504020202020204" pitchFamily="34" charset="0"/>
                <a:cs typeface="Avenir Book"/>
              </a:rPr>
              <a:t>(423) 535-8024</a:t>
            </a:r>
          </a:p>
          <a:p>
            <a:pPr lvl="1"/>
            <a:r>
              <a:rPr lang="en-US" sz="2000" dirty="0">
                <a:solidFill>
                  <a:srgbClr val="026AB2"/>
                </a:solidFill>
                <a:latin typeface="Arial Nova" panose="020B0504020202020204" pitchFamily="34" charset="0"/>
                <a:cs typeface="Avenir Book"/>
                <a:hlinkClick r:id="rId4"/>
              </a:rPr>
              <a:t>Leanne_Rodgers@bcbst.com</a:t>
            </a:r>
            <a:endParaRPr lang="en-US" sz="2000" dirty="0">
              <a:latin typeface="Arial Nova" panose="020B0504020202020204" pitchFamily="34" charset="0"/>
              <a:cs typeface="Avenir Book"/>
            </a:endParaRPr>
          </a:p>
          <a:p>
            <a:r>
              <a:rPr lang="en-US" sz="2000" dirty="0">
                <a:latin typeface="Arial Nova" panose="020B0504020202020204" pitchFamily="34" charset="0"/>
                <a:cs typeface="Avenir Book"/>
              </a:rPr>
              <a:t>Patricia Merrell, RN, MSHA, CPC-P</a:t>
            </a:r>
          </a:p>
          <a:p>
            <a:pPr marL="400050" lvl="1" indent="0">
              <a:buNone/>
            </a:pPr>
            <a:r>
              <a:rPr lang="en-US" sz="2000" dirty="0">
                <a:solidFill>
                  <a:srgbClr val="026AB2"/>
                </a:solidFill>
                <a:latin typeface="Arial Nova" panose="020B0504020202020204" pitchFamily="34" charset="0"/>
                <a:cs typeface="Avenir Book"/>
              </a:rPr>
              <a:t>Manager, Member &amp; Provider Appeals</a:t>
            </a:r>
          </a:p>
          <a:p>
            <a:pPr lvl="1"/>
            <a:r>
              <a:rPr lang="en-US" sz="2000" dirty="0">
                <a:solidFill>
                  <a:srgbClr val="026AB2"/>
                </a:solidFill>
                <a:latin typeface="Arial Nova" panose="020B0504020202020204" pitchFamily="34" charset="0"/>
                <a:cs typeface="Avenir Book"/>
              </a:rPr>
              <a:t>(423) 535-8148</a:t>
            </a:r>
          </a:p>
          <a:p>
            <a:pPr lvl="1"/>
            <a:r>
              <a:rPr lang="en-US" sz="2000" dirty="0">
                <a:solidFill>
                  <a:srgbClr val="026AB2"/>
                </a:solidFill>
                <a:latin typeface="Arial Nova" panose="020B0504020202020204" pitchFamily="34" charset="0"/>
                <a:cs typeface="Avenir Book"/>
                <a:hlinkClick r:id="rId5"/>
              </a:rPr>
              <a:t>Patricia_Merrell@bcbst.com</a:t>
            </a:r>
            <a:endParaRPr lang="en-US" sz="2000" dirty="0">
              <a:latin typeface="Arial Nova" panose="020B0504020202020204" pitchFamily="34" charset="0"/>
              <a:cs typeface="Avenir Book"/>
            </a:endParaRPr>
          </a:p>
          <a:p>
            <a:pPr marL="0" indent="0">
              <a:buNone/>
            </a:pPr>
            <a:endParaRPr lang="en-US" sz="2000" dirty="0">
              <a:latin typeface="Arial Nova" panose="020B0504020202020204" pitchFamily="34" charset="0"/>
              <a:cs typeface="Avenir Book"/>
            </a:endParaRPr>
          </a:p>
          <a:p>
            <a:pPr marL="457200" lvl="1" indent="0">
              <a:buNone/>
            </a:pPr>
            <a:endParaRPr lang="en-US" sz="2000" dirty="0">
              <a:solidFill>
                <a:srgbClr val="026AB2"/>
              </a:solidFill>
              <a:latin typeface="Avenir Book"/>
              <a:cs typeface="Avenir Book"/>
            </a:endParaRPr>
          </a:p>
        </p:txBody>
      </p:sp>
      <p:sp>
        <p:nvSpPr>
          <p:cNvPr id="4" name="Slide Number Placeholder 3"/>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A64D1C5-51D1-4B4D-98C8-97B1F8C906E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
        <p:nvSpPr>
          <p:cNvPr id="2" name="Title 1"/>
          <p:cNvSpPr>
            <a:spLocks noGrp="1"/>
          </p:cNvSpPr>
          <p:nvPr>
            <p:ph type="title"/>
          </p:nvPr>
        </p:nvSpPr>
        <p:spPr/>
        <p:txBody>
          <a:bodyPr/>
          <a:lstStyle/>
          <a:p>
            <a:pPr algn="ctr"/>
            <a:r>
              <a:rPr lang="en-US" b="1" dirty="0"/>
              <a:t>  </a:t>
            </a:r>
          </a:p>
        </p:txBody>
      </p:sp>
      <p:sp>
        <p:nvSpPr>
          <p:cNvPr id="7" name="Text Placeholder 6"/>
          <p:cNvSpPr>
            <a:spLocks noGrp="1"/>
          </p:cNvSpPr>
          <p:nvPr>
            <p:ph type="body" sz="quarter" idx="10"/>
          </p:nvPr>
        </p:nvSpPr>
        <p:spPr>
          <a:xfrm>
            <a:off x="808742" y="275852"/>
            <a:ext cx="7525633" cy="475090"/>
          </a:xfrm>
        </p:spPr>
        <p:txBody>
          <a:bodyPr>
            <a:noAutofit/>
          </a:bodyPr>
          <a:lstStyle/>
          <a:p>
            <a:r>
              <a:rPr lang="en-US" sz="2800" dirty="0">
                <a:latin typeface="Franklin Gothic Book" panose="020B0503020102020204" pitchFamily="34" charset="0"/>
                <a:cs typeface="Avenir Heavy"/>
              </a:rPr>
              <a:t>BlueCare Tennessee Appeals Contacts</a:t>
            </a: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2935" y="1383130"/>
            <a:ext cx="3351630" cy="942975"/>
          </a:xfrm>
          <a:prstGeom prst="rect">
            <a:avLst/>
          </a:prstGeom>
          <a:noFill/>
          <a:ln w="38100">
            <a:solidFill>
              <a:srgbClr val="1E529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545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307" y="1105469"/>
            <a:ext cx="8215827" cy="5020695"/>
          </a:xfrm>
        </p:spPr>
        <p:txBody>
          <a:bodyPr>
            <a:normAutofit/>
          </a:bodyPr>
          <a:lstStyle/>
          <a:p>
            <a:endParaRPr lang="en-US" sz="2000" dirty="0">
              <a:latin typeface="Avenir Book"/>
              <a:cs typeface="Avenir Book"/>
            </a:endParaRPr>
          </a:p>
          <a:p>
            <a:r>
              <a:rPr lang="en-US" sz="2000" dirty="0">
                <a:latin typeface="Arial Nova" panose="020B0504020202020204" pitchFamily="34" charset="0"/>
                <a:cs typeface="Avenir Book"/>
              </a:rPr>
              <a:t>Objective: Collaborate with facilities, providers and members to transition our members to appropriate levels of care for better health outcomes. </a:t>
            </a:r>
          </a:p>
          <a:p>
            <a:pPr marL="0" indent="0">
              <a:buNone/>
            </a:pPr>
            <a:endParaRPr lang="en-US" sz="2000" dirty="0">
              <a:latin typeface="Arial Nova" panose="020B0504020202020204" pitchFamily="34" charset="0"/>
              <a:cs typeface="Avenir Book"/>
            </a:endParaRPr>
          </a:p>
          <a:p>
            <a:r>
              <a:rPr lang="en-US" sz="2000" dirty="0">
                <a:latin typeface="Arial Nova" panose="020B0504020202020204" pitchFamily="34" charset="0"/>
                <a:cs typeface="Avenir Book"/>
              </a:rPr>
              <a:t>A dedicated UM Discharge Planning nurse will:</a:t>
            </a:r>
          </a:p>
          <a:p>
            <a:pPr lvl="1">
              <a:buFont typeface="Verdana" panose="020B0604030504040204" pitchFamily="34" charset="0"/>
              <a:buChar char="─"/>
            </a:pPr>
            <a:r>
              <a:rPr lang="en-US" sz="2000" dirty="0">
                <a:solidFill>
                  <a:srgbClr val="026AB2"/>
                </a:solidFill>
                <a:latin typeface="Arial Nova" panose="020B0504020202020204" pitchFamily="34" charset="0"/>
                <a:cs typeface="Avenir Book"/>
              </a:rPr>
              <a:t>Assist facility discharge planners, physicians and members to understand benefits and options for discharge.</a:t>
            </a:r>
          </a:p>
          <a:p>
            <a:pPr lvl="1">
              <a:buFont typeface="Verdana" panose="020B0604030504040204" pitchFamily="34" charset="0"/>
              <a:buChar char="─"/>
            </a:pPr>
            <a:r>
              <a:rPr lang="en-US" sz="2000" dirty="0">
                <a:solidFill>
                  <a:srgbClr val="026AB2"/>
                </a:solidFill>
                <a:latin typeface="Arial Nova" panose="020B0504020202020204" pitchFamily="34" charset="0"/>
                <a:cs typeface="Avenir Book"/>
              </a:rPr>
              <a:t>Expedite necessary authorizations to prevent delays in discharge.</a:t>
            </a:r>
          </a:p>
          <a:p>
            <a:pPr lvl="1">
              <a:buFont typeface="Verdana" panose="020B0604030504040204" pitchFamily="34" charset="0"/>
              <a:buChar char="─"/>
            </a:pPr>
            <a:r>
              <a:rPr lang="en-US" sz="2000" dirty="0">
                <a:solidFill>
                  <a:srgbClr val="026AB2"/>
                </a:solidFill>
                <a:latin typeface="Arial Nova" panose="020B0504020202020204" pitchFamily="34" charset="0"/>
                <a:cs typeface="Avenir Book"/>
              </a:rPr>
              <a:t>Collaborate with multifunctional hospital teams to address any identified barriers to a safe and successful discharge. </a:t>
            </a:r>
          </a:p>
        </p:txBody>
      </p:sp>
      <p:sp>
        <p:nvSpPr>
          <p:cNvPr id="7" name="Text Placeholder 6"/>
          <p:cNvSpPr>
            <a:spLocks noGrp="1"/>
          </p:cNvSpPr>
          <p:nvPr>
            <p:ph type="body" sz="quarter" idx="10"/>
          </p:nvPr>
        </p:nvSpPr>
        <p:spPr>
          <a:xfrm>
            <a:off x="817384" y="275853"/>
            <a:ext cx="7152325" cy="475090"/>
          </a:xfrm>
        </p:spPr>
        <p:txBody>
          <a:bodyPr>
            <a:noAutofit/>
          </a:bodyPr>
          <a:lstStyle/>
          <a:p>
            <a:r>
              <a:rPr lang="en-US" sz="2800" dirty="0">
                <a:latin typeface="Franklin Gothic Book" panose="020B0503020102020204" pitchFamily="34" charset="0"/>
                <a:cs typeface="Avenir Heavy"/>
              </a:rPr>
              <a:t>Discharge Planning</a:t>
            </a: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27152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12000" dirty="0">
                <a:solidFill>
                  <a:schemeClr val="bg1"/>
                </a:solidFill>
                <a:latin typeface="+mj-lt"/>
                <a:cs typeface="Avenir Heavy"/>
              </a:rPr>
              <a:t>BlueCare</a:t>
            </a:r>
            <a:br>
              <a:rPr lang="en-US" dirty="0"/>
            </a:br>
            <a:endParaRPr lang="en-US" dirty="0"/>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3198525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22" y="1194761"/>
            <a:ext cx="7118728" cy="5369812"/>
          </a:xfrm>
        </p:spPr>
        <p:txBody>
          <a:bodyPr>
            <a:noAutofit/>
          </a:bodyPr>
          <a:lstStyle/>
          <a:p>
            <a:pPr>
              <a:lnSpc>
                <a:spcPct val="120000"/>
              </a:lnSpc>
            </a:pPr>
            <a:r>
              <a:rPr lang="en-US" sz="2000" dirty="0">
                <a:latin typeface="Arial Nova" panose="020B0504020202020204" pitchFamily="34" charset="0"/>
                <a:cs typeface="Avenir Book"/>
              </a:rPr>
              <a:t>The DC Planning nurse is responsible for:</a:t>
            </a:r>
          </a:p>
          <a:p>
            <a:pPr lvl="1">
              <a:lnSpc>
                <a:spcPct val="120000"/>
              </a:lnSpc>
              <a:buFont typeface="Verdana" panose="020B0604030504040204" pitchFamily="34" charset="0"/>
              <a:buChar char="−"/>
            </a:pPr>
            <a:r>
              <a:rPr lang="en-US" sz="2000" dirty="0">
                <a:solidFill>
                  <a:srgbClr val="026AB2"/>
                </a:solidFill>
                <a:latin typeface="Arial Nova" panose="020B0504020202020204" pitchFamily="34" charset="0"/>
                <a:cs typeface="Avenir Book"/>
              </a:rPr>
              <a:t>Monitoring daily census and referrals for assigned hospital.</a:t>
            </a:r>
          </a:p>
          <a:p>
            <a:pPr lvl="1">
              <a:lnSpc>
                <a:spcPct val="120000"/>
              </a:lnSpc>
              <a:buFont typeface="Verdana" panose="020B0604030504040204" pitchFamily="34" charset="0"/>
              <a:buChar char="−"/>
            </a:pPr>
            <a:r>
              <a:rPr lang="en-US" sz="2000" dirty="0">
                <a:solidFill>
                  <a:srgbClr val="026AB2"/>
                </a:solidFill>
                <a:latin typeface="Arial Nova" panose="020B0504020202020204" pitchFamily="34" charset="0"/>
                <a:cs typeface="Avenir Book"/>
              </a:rPr>
              <a:t>Working with hospital discharge planners to collaborate on an appropriate plan of care.</a:t>
            </a:r>
          </a:p>
          <a:p>
            <a:pPr lvl="1">
              <a:lnSpc>
                <a:spcPct val="120000"/>
              </a:lnSpc>
              <a:buFont typeface="Verdana" panose="020B0604030504040204" pitchFamily="34" charset="0"/>
              <a:buChar char="−"/>
            </a:pPr>
            <a:r>
              <a:rPr lang="en-US" sz="2000" dirty="0">
                <a:solidFill>
                  <a:srgbClr val="026AB2"/>
                </a:solidFill>
                <a:latin typeface="Arial Nova" panose="020B0504020202020204" pitchFamily="34" charset="0"/>
                <a:cs typeface="Avenir Book"/>
              </a:rPr>
              <a:t>Expediting authorization requests as needed.</a:t>
            </a:r>
          </a:p>
          <a:p>
            <a:pPr lvl="1">
              <a:lnSpc>
                <a:spcPct val="120000"/>
              </a:lnSpc>
              <a:buFont typeface="Verdana" panose="020B0604030504040204" pitchFamily="34" charset="0"/>
              <a:buChar char="−"/>
            </a:pPr>
            <a:r>
              <a:rPr lang="en-US" sz="2000" dirty="0">
                <a:solidFill>
                  <a:srgbClr val="026AB2"/>
                </a:solidFill>
                <a:latin typeface="Arial Nova" panose="020B0504020202020204" pitchFamily="34" charset="0"/>
                <a:cs typeface="Avenir Book"/>
              </a:rPr>
              <a:t>Coordinating with home health, skilled nursing facility, rehab and LTAC as needed.</a:t>
            </a:r>
          </a:p>
          <a:p>
            <a:pPr lvl="1">
              <a:lnSpc>
                <a:spcPct val="120000"/>
              </a:lnSpc>
              <a:buFont typeface="Verdana" panose="020B0604030504040204" pitchFamily="34" charset="0"/>
              <a:buChar char="−"/>
            </a:pPr>
            <a:r>
              <a:rPr lang="en-US" sz="2000" dirty="0">
                <a:solidFill>
                  <a:srgbClr val="026AB2"/>
                </a:solidFill>
                <a:latin typeface="Arial Nova" panose="020B0504020202020204" pitchFamily="34" charset="0"/>
                <a:cs typeface="Avenir Book"/>
              </a:rPr>
              <a:t>Collaborating with care management as needed.</a:t>
            </a:r>
          </a:p>
          <a:p>
            <a:pPr lvl="1">
              <a:lnSpc>
                <a:spcPct val="120000"/>
              </a:lnSpc>
              <a:buFont typeface="Verdana" panose="020B0604030504040204" pitchFamily="34" charset="0"/>
              <a:buChar char="−"/>
            </a:pPr>
            <a:r>
              <a:rPr lang="en-US" sz="2000" dirty="0">
                <a:solidFill>
                  <a:srgbClr val="026AB2"/>
                </a:solidFill>
                <a:latin typeface="Arial Nova" panose="020B0504020202020204" pitchFamily="34" charset="0"/>
                <a:cs typeface="Avenir Book"/>
              </a:rPr>
              <a:t>Obtain hospital discharge plan for follow-up after discharge. </a:t>
            </a:r>
          </a:p>
          <a:p>
            <a:endParaRPr lang="en-US" sz="1400" dirty="0">
              <a:latin typeface="Avenir Book"/>
              <a:cs typeface="Avenir Book"/>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 Placeholder 6"/>
          <p:cNvSpPr>
            <a:spLocks noGrp="1"/>
          </p:cNvSpPr>
          <p:nvPr>
            <p:ph type="body" sz="quarter" idx="10"/>
          </p:nvPr>
        </p:nvSpPr>
        <p:spPr>
          <a:xfrm>
            <a:off x="817384" y="275853"/>
            <a:ext cx="7152325" cy="475090"/>
          </a:xfrm>
        </p:spPr>
        <p:txBody>
          <a:bodyPr>
            <a:noAutofit/>
          </a:bodyPr>
          <a:lstStyle/>
          <a:p>
            <a:r>
              <a:rPr lang="en-US" sz="2800" dirty="0">
                <a:latin typeface="Franklin Gothic Book" panose="020B0503020102020204" pitchFamily="34" charset="0"/>
                <a:cs typeface="Avenir Heavy"/>
              </a:rPr>
              <a:t>Discharge Planning Actions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150" y="1631092"/>
            <a:ext cx="1632258" cy="2916194"/>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3546973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1672" y="1817698"/>
            <a:ext cx="7906870" cy="5040302"/>
          </a:xfrm>
        </p:spPr>
        <p:txBody>
          <a:bodyPr>
            <a:normAutofit/>
          </a:bodyPr>
          <a:lstStyle/>
          <a:p>
            <a:r>
              <a:rPr lang="en-US" sz="2000" dirty="0">
                <a:latin typeface="Arial Nova" panose="020B0504020202020204" pitchFamily="34" charset="0"/>
              </a:rPr>
              <a:t>One comprehensive list per facility per day</a:t>
            </a:r>
          </a:p>
          <a:p>
            <a:r>
              <a:rPr lang="en-US" sz="2000" dirty="0">
                <a:latin typeface="Arial Nova" panose="020B0504020202020204" pitchFamily="34" charset="0"/>
              </a:rPr>
              <a:t>May incorporate all lines of business on same list with indicators for the line of business</a:t>
            </a:r>
          </a:p>
          <a:p>
            <a:r>
              <a:rPr lang="en-US" sz="2000" dirty="0">
                <a:latin typeface="Arial Nova" panose="020B0504020202020204" pitchFamily="34" charset="0"/>
              </a:rPr>
              <a:t>Coversheets should include:  Facility name and NPI number</a:t>
            </a:r>
          </a:p>
          <a:p>
            <a:endParaRPr lang="en-US" sz="2400" dirty="0">
              <a:latin typeface="Arial Nova" panose="020B0504020202020204" pitchFamily="34" charset="0"/>
            </a:endParaRPr>
          </a:p>
          <a:p>
            <a:pPr marL="0" indent="0">
              <a:buNone/>
            </a:pPr>
            <a:r>
              <a:rPr lang="en-US" sz="2000" u="sng" dirty="0">
                <a:latin typeface="Arial Nova" panose="020B0504020202020204" pitchFamily="34" charset="0"/>
              </a:rPr>
              <a:t>Options</a:t>
            </a:r>
            <a:r>
              <a:rPr lang="en-US" sz="2000" dirty="0">
                <a:latin typeface="Arial Nova" panose="020B0504020202020204" pitchFamily="34" charset="0"/>
              </a:rPr>
              <a:t>:</a:t>
            </a:r>
          </a:p>
          <a:p>
            <a:pPr marL="0" indent="0">
              <a:buNone/>
            </a:pPr>
            <a:r>
              <a:rPr lang="en-US" sz="2000" b="1" dirty="0">
                <a:latin typeface="Arial Nova" panose="020B0504020202020204" pitchFamily="34" charset="0"/>
              </a:rPr>
              <a:t>Fax</a:t>
            </a:r>
            <a:r>
              <a:rPr lang="en-US" sz="2000" dirty="0">
                <a:latin typeface="Arial Nova" panose="020B0504020202020204" pitchFamily="34" charset="0"/>
              </a:rPr>
              <a:t>:  423-591-9501</a:t>
            </a:r>
          </a:p>
          <a:p>
            <a:pPr marL="0" indent="0">
              <a:buNone/>
            </a:pPr>
            <a:r>
              <a:rPr lang="en-US" sz="2000" b="1" dirty="0">
                <a:latin typeface="Arial Nova" panose="020B0504020202020204" pitchFamily="34" charset="0"/>
              </a:rPr>
              <a:t>Email</a:t>
            </a:r>
            <a:r>
              <a:rPr lang="en-US" sz="2000" dirty="0">
                <a:latin typeface="Arial Nova" panose="020B0504020202020204" pitchFamily="34" charset="0"/>
              </a:rPr>
              <a:t>:  </a:t>
            </a:r>
            <a:r>
              <a:rPr lang="en-US" sz="2000" dirty="0">
                <a:latin typeface="Arial Nova" panose="020B0504020202020204" pitchFamily="34" charset="0"/>
                <a:hlinkClick r:id="rId2"/>
              </a:rPr>
              <a:t>dcdates@bcbst.com</a:t>
            </a:r>
            <a:endParaRPr lang="en-US" sz="2000" dirty="0">
              <a:latin typeface="Arial Nova" panose="020B0504020202020204" pitchFamily="34" charset="0"/>
            </a:endParaRPr>
          </a:p>
          <a:p>
            <a:pPr marL="0" indent="0">
              <a:buNone/>
            </a:pPr>
            <a:r>
              <a:rPr lang="en-US" sz="2000" b="1" dirty="0">
                <a:latin typeface="Arial Nova" panose="020B0504020202020204" pitchFamily="34" charset="0"/>
              </a:rPr>
              <a:t>Web</a:t>
            </a:r>
            <a:r>
              <a:rPr lang="en-US" sz="2000" dirty="0">
                <a:latin typeface="Arial Nova" panose="020B0504020202020204" pitchFamily="34" charset="0"/>
              </a:rPr>
              <a:t>:  Entries for individual cases</a:t>
            </a:r>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
        <p:nvSpPr>
          <p:cNvPr id="5" name="Text Placeholder 4"/>
          <p:cNvSpPr>
            <a:spLocks noGrp="1"/>
          </p:cNvSpPr>
          <p:nvPr>
            <p:ph type="body" sz="quarter" idx="10"/>
          </p:nvPr>
        </p:nvSpPr>
        <p:spPr/>
        <p:txBody>
          <a:bodyPr>
            <a:noAutofit/>
          </a:bodyPr>
          <a:lstStyle/>
          <a:p>
            <a:r>
              <a:rPr lang="en-US" sz="2800" dirty="0"/>
              <a:t>Discharge Dates</a:t>
            </a:r>
          </a:p>
        </p:txBody>
      </p:sp>
    </p:spTree>
    <p:extLst>
      <p:ext uri="{BB962C8B-B14F-4D97-AF65-F5344CB8AC3E}">
        <p14:creationId xmlns:p14="http://schemas.microsoft.com/office/powerpoint/2010/main" val="3110010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384" y="1576373"/>
            <a:ext cx="7595786" cy="4712328"/>
          </a:xfrm>
        </p:spPr>
        <p:txBody>
          <a:bodyPr>
            <a:normAutofit/>
          </a:bodyPr>
          <a:lstStyle/>
          <a:p>
            <a:r>
              <a:rPr lang="en-US" sz="1800" dirty="0">
                <a:latin typeface="Arial Nova" panose="020B0504020202020204" pitchFamily="34" charset="0"/>
                <a:cs typeface="Avenir Book"/>
              </a:rPr>
              <a:t>Skilled Nursing Facility stays aren’t covered services for any BlueCare Tennessee members, and Inpatient Rehab isn’t a covered service for members age 21 and older. Authorization requests for these services are always pended for physician review.</a:t>
            </a:r>
          </a:p>
          <a:p>
            <a:pPr marL="0" indent="0">
              <a:buNone/>
            </a:pPr>
            <a:endParaRPr lang="en-US" sz="1800" dirty="0">
              <a:latin typeface="Arial Nova" panose="020B0504020202020204" pitchFamily="34" charset="0"/>
              <a:cs typeface="Avenir Book"/>
            </a:endParaRPr>
          </a:p>
          <a:p>
            <a:r>
              <a:rPr lang="en-US" sz="1800" dirty="0">
                <a:latin typeface="Arial Nova" panose="020B0504020202020204" pitchFamily="34" charset="0"/>
                <a:cs typeface="Avenir Book"/>
              </a:rPr>
              <a:t>These services may be approved on a case-by-case basis if the service is a cost-effective alternative to a covered service. </a:t>
            </a:r>
          </a:p>
          <a:p>
            <a:pPr marL="0" indent="0">
              <a:buNone/>
            </a:pPr>
            <a:endParaRPr lang="en-US" sz="1800" dirty="0">
              <a:latin typeface="Arial Nova" panose="020B0504020202020204" pitchFamily="34" charset="0"/>
              <a:cs typeface="Avenir Book"/>
            </a:endParaRPr>
          </a:p>
          <a:p>
            <a:r>
              <a:rPr lang="en-US" sz="1800" dirty="0">
                <a:latin typeface="Arial Nova" panose="020B0504020202020204" pitchFamily="34" charset="0"/>
                <a:cs typeface="Avenir Book"/>
              </a:rPr>
              <a:t>Please submit SNF, Inpatient Rehab and LTAC service requests by web,  phone (1-888-423-0131) or by faxing the Skilled Nursing Facility and Inpatient Rehabilitation Fax Form to (423) 591-9398. You can find the form online at: </a:t>
            </a:r>
            <a:r>
              <a:rPr lang="en-US" sz="1800" dirty="0">
                <a:solidFill>
                  <a:srgbClr val="4D4D4F"/>
                </a:solidFill>
                <a:latin typeface="Arial Nova" panose="020B0504020202020204" pitchFamily="34" charset="0"/>
                <a:cs typeface="Avenir Book"/>
                <a:hlinkClick r:id="rId2"/>
              </a:rPr>
              <a:t>bluecare.bcbst.com/providers/forms/</a:t>
            </a:r>
            <a:endParaRPr lang="en-US" sz="1800" dirty="0">
              <a:latin typeface="Arial Nova" panose="020B0504020202020204" pitchFamily="34" charset="0"/>
              <a:cs typeface="Avenir Book"/>
            </a:endParaRPr>
          </a:p>
          <a:p>
            <a:endParaRPr lang="en-US" sz="2000" dirty="0">
              <a:latin typeface="Avenir Book"/>
              <a:cs typeface="Avenir Book"/>
            </a:endParaRPr>
          </a:p>
          <a:p>
            <a:endParaRPr lang="en-US" sz="18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 Placeholder 6"/>
          <p:cNvSpPr>
            <a:spLocks noGrp="1"/>
          </p:cNvSpPr>
          <p:nvPr>
            <p:ph type="body" sz="quarter" idx="10"/>
          </p:nvPr>
        </p:nvSpPr>
        <p:spPr>
          <a:xfrm>
            <a:off x="817384" y="275853"/>
            <a:ext cx="7152325" cy="475090"/>
          </a:xfrm>
        </p:spPr>
        <p:txBody>
          <a:bodyPr>
            <a:noAutofit/>
          </a:bodyPr>
          <a:lstStyle/>
          <a:p>
            <a:r>
              <a:rPr lang="en-US" sz="2800" dirty="0">
                <a:latin typeface="Franklin Gothic Book" panose="020B0503020102020204" pitchFamily="34" charset="0"/>
                <a:cs typeface="Avenir Heavy"/>
              </a:rPr>
              <a:t>SNF, Rehab and LTAC Authorizations </a:t>
            </a: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3107974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427" y="1254347"/>
            <a:ext cx="8021679" cy="4996327"/>
          </a:xfrm>
        </p:spPr>
        <p:txBody>
          <a:bodyPr>
            <a:normAutofit fontScale="92500" lnSpcReduction="20000"/>
          </a:bodyPr>
          <a:lstStyle/>
          <a:p>
            <a:r>
              <a:rPr lang="en-US" sz="2200" dirty="0">
                <a:latin typeface="Arial Nova" panose="020B0504020202020204" pitchFamily="34" charset="0"/>
                <a:cs typeface="Avenir Book"/>
              </a:rPr>
              <a:t>This unique relationship offers:</a:t>
            </a:r>
          </a:p>
          <a:p>
            <a:pPr lvl="1">
              <a:buFont typeface="Verdana" panose="020B0604030504040204" pitchFamily="34" charset="0"/>
              <a:buChar char="−"/>
            </a:pPr>
            <a:r>
              <a:rPr lang="en-US" sz="2200" dirty="0">
                <a:solidFill>
                  <a:srgbClr val="026AB2"/>
                </a:solidFill>
                <a:latin typeface="Arial Nova" panose="020B0504020202020204" pitchFamily="34" charset="0"/>
                <a:cs typeface="Avenir Book"/>
              </a:rPr>
              <a:t>Quality care for members</a:t>
            </a:r>
          </a:p>
          <a:p>
            <a:pPr lvl="1">
              <a:buFont typeface="Verdana" panose="020B0604030504040204" pitchFamily="34" charset="0"/>
              <a:buChar char="−"/>
            </a:pPr>
            <a:r>
              <a:rPr lang="en-US" sz="2200" dirty="0">
                <a:solidFill>
                  <a:srgbClr val="026AB2"/>
                </a:solidFill>
                <a:latin typeface="Arial Nova" panose="020B0504020202020204" pitchFamily="34" charset="0"/>
                <a:cs typeface="Avenir Book"/>
              </a:rPr>
              <a:t>Prevents discharge delays</a:t>
            </a:r>
          </a:p>
          <a:p>
            <a:pPr marL="0" indent="0">
              <a:buNone/>
            </a:pPr>
            <a:endParaRPr lang="en-US" sz="2200" dirty="0">
              <a:latin typeface="Arial Nova" panose="020B0504020202020204" pitchFamily="34" charset="0"/>
              <a:cs typeface="Avenir Book"/>
            </a:endParaRPr>
          </a:p>
          <a:p>
            <a:r>
              <a:rPr lang="en-US" sz="2200" dirty="0">
                <a:latin typeface="Arial Nova" panose="020B0504020202020204" pitchFamily="34" charset="0"/>
                <a:cs typeface="Avenir Book"/>
              </a:rPr>
              <a:t>The partnership decreases: </a:t>
            </a:r>
          </a:p>
          <a:p>
            <a:pPr lvl="1">
              <a:buFont typeface="Verdana" panose="020B0604030504040204" pitchFamily="34" charset="0"/>
              <a:buChar char="−"/>
            </a:pPr>
            <a:r>
              <a:rPr lang="en-US" sz="2200" dirty="0">
                <a:solidFill>
                  <a:srgbClr val="026AB2"/>
                </a:solidFill>
                <a:latin typeface="Arial Nova" panose="020B0504020202020204" pitchFamily="34" charset="0"/>
                <a:cs typeface="Avenir Book"/>
              </a:rPr>
              <a:t>Denials for days not medically necessary while discharge decisions are being made.</a:t>
            </a:r>
          </a:p>
          <a:p>
            <a:pPr lvl="1">
              <a:buFont typeface="Verdana" panose="020B0604030504040204" pitchFamily="34" charset="0"/>
              <a:buChar char="−"/>
            </a:pPr>
            <a:r>
              <a:rPr lang="en-US" sz="2200" dirty="0">
                <a:solidFill>
                  <a:srgbClr val="026AB2"/>
                </a:solidFill>
                <a:latin typeface="Arial Nova" panose="020B0504020202020204" pitchFamily="34" charset="0"/>
                <a:cs typeface="Avenir Book"/>
              </a:rPr>
              <a:t>Duplication of services</a:t>
            </a:r>
          </a:p>
          <a:p>
            <a:pPr lvl="1">
              <a:buFont typeface="Verdana" panose="020B0604030504040204" pitchFamily="34" charset="0"/>
              <a:buChar char="−"/>
            </a:pPr>
            <a:r>
              <a:rPr lang="en-US" sz="2200" dirty="0">
                <a:solidFill>
                  <a:srgbClr val="026AB2"/>
                </a:solidFill>
                <a:latin typeface="Arial Nova" panose="020B0504020202020204" pitchFamily="34" charset="0"/>
                <a:cs typeface="Avenir Book"/>
              </a:rPr>
              <a:t>Readmissions</a:t>
            </a:r>
          </a:p>
          <a:p>
            <a:pPr marL="0" indent="0">
              <a:buNone/>
            </a:pPr>
            <a:endParaRPr lang="en-US" sz="2200" dirty="0">
              <a:latin typeface="Arial Nova" panose="020B0504020202020204" pitchFamily="34" charset="0"/>
              <a:cs typeface="Avenir Book"/>
            </a:endParaRPr>
          </a:p>
          <a:p>
            <a:pPr>
              <a:buFont typeface="Arial" panose="020B0604020202020204" pitchFamily="34" charset="0"/>
              <a:buChar char="•"/>
            </a:pPr>
            <a:r>
              <a:rPr lang="en-US" sz="2200" dirty="0">
                <a:latin typeface="Arial Nova" panose="020B0504020202020204" pitchFamily="34" charset="0"/>
                <a:cs typeface="Avenir Book"/>
              </a:rPr>
              <a:t>The partnership increases:</a:t>
            </a:r>
          </a:p>
          <a:p>
            <a:pPr lvl="1">
              <a:buFont typeface="Verdana" panose="020B0604030504040204" pitchFamily="34" charset="0"/>
              <a:buChar char="−"/>
            </a:pPr>
            <a:r>
              <a:rPr lang="en-US" sz="2200" dirty="0">
                <a:solidFill>
                  <a:srgbClr val="026AB2"/>
                </a:solidFill>
                <a:latin typeface="Arial Nova" panose="020B0504020202020204" pitchFamily="34" charset="0"/>
                <a:cs typeface="Avenir Book"/>
              </a:rPr>
              <a:t>Cost savings for all parties involved</a:t>
            </a:r>
          </a:p>
          <a:p>
            <a:pPr lvl="1">
              <a:buFont typeface="Verdana" panose="020B0604030504040204" pitchFamily="34" charset="0"/>
              <a:buChar char="−"/>
            </a:pPr>
            <a:r>
              <a:rPr lang="en-US" sz="2200" dirty="0">
                <a:solidFill>
                  <a:srgbClr val="026AB2"/>
                </a:solidFill>
                <a:latin typeface="Arial Nova" panose="020B0504020202020204" pitchFamily="34" charset="0"/>
                <a:cs typeface="Avenir Book"/>
              </a:rPr>
              <a:t>Member education opportunities</a:t>
            </a:r>
          </a:p>
          <a:p>
            <a:pPr lvl="1">
              <a:buFont typeface="Verdana" panose="020B0604030504040204" pitchFamily="34" charset="0"/>
              <a:buChar char="−"/>
            </a:pPr>
            <a:r>
              <a:rPr lang="en-US" sz="2200" dirty="0">
                <a:solidFill>
                  <a:srgbClr val="026AB2"/>
                </a:solidFill>
                <a:latin typeface="Arial Nova" panose="020B0504020202020204" pitchFamily="34" charset="0"/>
                <a:cs typeface="Avenir Book"/>
              </a:rPr>
              <a:t>Increase coordination for referrals to post discharge programs for ongoing health care needs such as Population Health programs.</a:t>
            </a:r>
          </a:p>
          <a:p>
            <a:endParaRPr lang="en-US" sz="2000" dirty="0">
              <a:latin typeface="Arial Nova" panose="020B0504020202020204" pitchFamily="34" charset="0"/>
              <a:ea typeface="Verdana" panose="020B0604030504040204" pitchFamily="34" charset="0"/>
              <a:cs typeface="Verdana" panose="020B0604030504040204" pitchFamily="34" charset="0"/>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 Placeholder 6"/>
          <p:cNvSpPr>
            <a:spLocks noGrp="1"/>
          </p:cNvSpPr>
          <p:nvPr>
            <p:ph type="body" sz="quarter" idx="10"/>
          </p:nvPr>
        </p:nvSpPr>
        <p:spPr>
          <a:xfrm>
            <a:off x="817384" y="75828"/>
            <a:ext cx="7152325" cy="475090"/>
          </a:xfrm>
        </p:spPr>
        <p:txBody>
          <a:bodyPr>
            <a:noAutofit/>
          </a:bodyPr>
          <a:lstStyle/>
          <a:p>
            <a:r>
              <a:rPr lang="en-US" sz="2800" dirty="0">
                <a:latin typeface="Franklin Gothic Book" panose="020B0503020102020204" pitchFamily="34" charset="0"/>
                <a:cs typeface="Avenir Heavy"/>
              </a:rPr>
              <a:t>Hospital and MCO Discharge Planning Partnership</a:t>
            </a: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961915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4497" y="1413836"/>
            <a:ext cx="5924767" cy="4712328"/>
          </a:xfrm>
        </p:spPr>
        <p:txBody>
          <a:bodyPr>
            <a:normAutofit/>
          </a:bodyPr>
          <a:lstStyle/>
          <a:p>
            <a:r>
              <a:rPr lang="en-US" sz="2400" dirty="0">
                <a:latin typeface="Arial Nova" panose="020B0504020202020204" pitchFamily="34" charset="0"/>
              </a:rPr>
              <a:t>Population Health </a:t>
            </a:r>
          </a:p>
          <a:p>
            <a:pPr lvl="1"/>
            <a:r>
              <a:rPr lang="en-US" sz="2000" dirty="0">
                <a:solidFill>
                  <a:srgbClr val="0070C0"/>
                </a:solidFill>
                <a:latin typeface="Arial Nova" panose="020B0504020202020204" pitchFamily="34" charset="0"/>
              </a:rPr>
              <a:t>Integrated Care Management</a:t>
            </a:r>
          </a:p>
          <a:p>
            <a:pPr lvl="1"/>
            <a:r>
              <a:rPr lang="en-US" sz="2000" dirty="0">
                <a:solidFill>
                  <a:srgbClr val="0070C0"/>
                </a:solidFill>
                <a:latin typeface="Arial Nova" panose="020B0504020202020204" pitchFamily="34" charset="0"/>
              </a:rPr>
              <a:t>Care Coordination </a:t>
            </a:r>
          </a:p>
          <a:p>
            <a:r>
              <a:rPr lang="en-US" sz="2400" dirty="0">
                <a:solidFill>
                  <a:srgbClr val="0070C0"/>
                </a:solidFill>
                <a:latin typeface="Arial Nova" panose="020B0504020202020204" pitchFamily="34" charset="0"/>
              </a:rPr>
              <a:t>LTSS programs </a:t>
            </a:r>
          </a:p>
          <a:p>
            <a:r>
              <a:rPr lang="en-US" sz="2400" dirty="0">
                <a:solidFill>
                  <a:srgbClr val="0070C0"/>
                </a:solidFill>
                <a:latin typeface="Arial Nova" panose="020B0504020202020204" pitchFamily="34" charset="0"/>
              </a:rPr>
              <a:t>Enhanced Respiratory Services</a:t>
            </a:r>
          </a:p>
          <a:p>
            <a:r>
              <a:rPr lang="en-US" sz="2400" dirty="0">
                <a:solidFill>
                  <a:srgbClr val="0070C0"/>
                </a:solidFill>
                <a:latin typeface="Arial Nova" panose="020B0504020202020204" pitchFamily="34" charset="0"/>
              </a:rPr>
              <a:t>DCS Collaboration</a:t>
            </a:r>
          </a:p>
          <a:p>
            <a:r>
              <a:rPr lang="en-US" sz="2400" dirty="0">
                <a:solidFill>
                  <a:srgbClr val="0070C0"/>
                </a:solidFill>
                <a:latin typeface="Arial Nova" panose="020B0504020202020204" pitchFamily="34" charset="0"/>
              </a:rPr>
              <a:t>Home Visits</a:t>
            </a:r>
          </a:p>
          <a:p>
            <a:r>
              <a:rPr lang="en-US" sz="2400" dirty="0">
                <a:solidFill>
                  <a:srgbClr val="0070C0"/>
                </a:solidFill>
                <a:latin typeface="Arial Nova" panose="020B0504020202020204" pitchFamily="34" charset="0"/>
              </a:rPr>
              <a:t>Transportation</a:t>
            </a:r>
            <a:r>
              <a:rPr lang="en-US" sz="2400" dirty="0">
                <a:latin typeface="Arial Nova" panose="020B0504020202020204" pitchFamily="34" charset="0"/>
              </a:rPr>
              <a:t> </a:t>
            </a:r>
          </a:p>
          <a:p>
            <a:r>
              <a:rPr lang="en-US" sz="2400" dirty="0">
                <a:latin typeface="Arial Nova" panose="020B0504020202020204" pitchFamily="34" charset="0"/>
              </a:rPr>
              <a:t>Behavioral Health Integration</a:t>
            </a:r>
          </a:p>
          <a:p>
            <a:endParaRPr lang="en-US" dirty="0"/>
          </a:p>
          <a:p>
            <a:endParaRPr lang="en-US" dirty="0"/>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
        <p:nvSpPr>
          <p:cNvPr id="5" name="Text Placeholder 4"/>
          <p:cNvSpPr>
            <a:spLocks noGrp="1"/>
          </p:cNvSpPr>
          <p:nvPr>
            <p:ph type="body" sz="quarter" idx="10"/>
          </p:nvPr>
        </p:nvSpPr>
        <p:spPr>
          <a:xfrm>
            <a:off x="817384" y="161968"/>
            <a:ext cx="7152325" cy="826519"/>
          </a:xfrm>
        </p:spPr>
        <p:txBody>
          <a:bodyPr>
            <a:normAutofit/>
          </a:bodyPr>
          <a:lstStyle/>
          <a:p>
            <a:r>
              <a:rPr lang="en-US" sz="2800" dirty="0"/>
              <a:t>Unique BlueCare Services </a:t>
            </a:r>
          </a:p>
        </p:txBody>
      </p:sp>
    </p:spTree>
    <p:extLst>
      <p:ext uri="{BB962C8B-B14F-4D97-AF65-F5344CB8AC3E}">
        <p14:creationId xmlns:p14="http://schemas.microsoft.com/office/powerpoint/2010/main" val="118064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33551"/>
            <a:ext cx="8315325" cy="3914774"/>
          </a:xfrm>
        </p:spPr>
        <p:txBody>
          <a:bodyPr/>
          <a:lstStyle/>
          <a:p>
            <a:r>
              <a:rPr lang="en-US" sz="6600" dirty="0"/>
              <a:t>Total Healthcare Management,</a:t>
            </a:r>
            <a:br>
              <a:rPr lang="en-US" sz="6600" dirty="0"/>
            </a:br>
            <a:r>
              <a:rPr lang="en-US" sz="6600" dirty="0"/>
              <a:t>Utilization Management and Transition of Care</a:t>
            </a:r>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1271143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
        <p:nvSpPr>
          <p:cNvPr id="5" name="Title 3"/>
          <p:cNvSpPr>
            <a:spLocks noGrp="1"/>
          </p:cNvSpPr>
          <p:nvPr>
            <p:ph type="ctrTitle"/>
          </p:nvPr>
        </p:nvSpPr>
        <p:spPr/>
        <p:txBody>
          <a:bodyPr/>
          <a:lstStyle/>
          <a:p>
            <a:r>
              <a:rPr lang="en-US" sz="11500" dirty="0">
                <a:solidFill>
                  <a:schemeClr val="bg1"/>
                </a:solidFill>
              </a:rPr>
              <a:t>Commercial</a:t>
            </a:r>
            <a:br>
              <a:rPr lang="en-US" sz="11500" dirty="0">
                <a:solidFill>
                  <a:schemeClr val="bg1"/>
                </a:solidFill>
              </a:rPr>
            </a:br>
            <a:endParaRPr lang="en-US" sz="11500" dirty="0">
              <a:solidFill>
                <a:schemeClr val="bg1"/>
              </a:solidFill>
            </a:endParaRPr>
          </a:p>
        </p:txBody>
      </p:sp>
    </p:spTree>
    <p:extLst>
      <p:ext uri="{BB962C8B-B14F-4D97-AF65-F5344CB8AC3E}">
        <p14:creationId xmlns:p14="http://schemas.microsoft.com/office/powerpoint/2010/main" val="4166615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17384" y="286486"/>
            <a:ext cx="8209658" cy="475090"/>
          </a:xfrm>
        </p:spPr>
        <p:txBody>
          <a:bodyPr>
            <a:noAutofit/>
          </a:bodyPr>
          <a:lstStyle/>
          <a:p>
            <a:r>
              <a:rPr lang="en-US" sz="2800" dirty="0">
                <a:latin typeface="Franklin Gothic Book" panose="020B0503020102020204" pitchFamily="34" charset="0"/>
                <a:cs typeface="Avenir Heavy"/>
              </a:rPr>
              <a:t>Authorization Submission Options and Requirements</a:t>
            </a:r>
          </a:p>
        </p:txBody>
      </p:sp>
      <p:pic>
        <p:nvPicPr>
          <p:cNvPr id="3" name="Picture 2" descr="157325297.jpg"/>
          <p:cNvPicPr>
            <a:picLocks noChangeAspect="1"/>
          </p:cNvPicPr>
          <p:nvPr/>
        </p:nvPicPr>
        <p:blipFill rotWithShape="1">
          <a:blip r:embed="rId2">
            <a:extLst>
              <a:ext uri="{28A0092B-C50C-407E-A947-70E740481C1C}">
                <a14:useLocalDpi xmlns:a14="http://schemas.microsoft.com/office/drawing/2010/main" val="0"/>
              </a:ext>
            </a:extLst>
          </a:blip>
          <a:srcRect l="3224" r="30349"/>
          <a:stretch/>
        </p:blipFill>
        <p:spPr>
          <a:xfrm>
            <a:off x="7526082" y="1182499"/>
            <a:ext cx="1451644" cy="1451644"/>
          </a:xfrm>
          <a:prstGeom prst="ellipse">
            <a:avLst/>
          </a:prstGeom>
          <a:ln w="63500" cap="rnd">
            <a:solidFill>
              <a:srgbClr val="026AB2"/>
            </a:solidFill>
          </a:ln>
          <a:effectLst>
            <a:reflection stA="30000" endPos="11000" dist="12700" dir="5400000" sy="-100000" algn="bl" rotWithShape="0"/>
          </a:effectLst>
          <a:scene3d>
            <a:camera prst="orthographicFront"/>
            <a:lightRig rig="contrasting" dir="t">
              <a:rot lat="0" lon="0" rev="3000000"/>
            </a:lightRig>
          </a:scene3d>
          <a:sp3d contourW="7620">
            <a:bevelT w="63500" h="31750"/>
            <a:contourClr>
              <a:srgbClr val="333333"/>
            </a:contourClr>
          </a:sp3d>
        </p:spPr>
      </p:pic>
      <p:sp>
        <p:nvSpPr>
          <p:cNvPr id="6" name="Content Placeholder 2"/>
          <p:cNvSpPr txBox="1">
            <a:spLocks/>
          </p:cNvSpPr>
          <p:nvPr/>
        </p:nvSpPr>
        <p:spPr>
          <a:xfrm>
            <a:off x="166274" y="1092681"/>
            <a:ext cx="8515350" cy="5765319"/>
          </a:xfrm>
          <a:prstGeom prst="rect">
            <a:avLst/>
          </a:prstGeom>
        </p:spPr>
        <p:txBody>
          <a:bodyPr/>
          <a:lstStyle>
            <a:lvl1pPr marL="342900" indent="-342900" algn="l" defTabSz="457200" rtl="0" eaLnBrk="1" latinLnBrk="0" hangingPunct="1">
              <a:spcBef>
                <a:spcPct val="20000"/>
              </a:spcBef>
              <a:buSzPct val="100000"/>
              <a:buFontTx/>
              <a:buBlip>
                <a:blip r:embed="rId3"/>
              </a:buBlip>
              <a:defRPr sz="2200" kern="1200">
                <a:solidFill>
                  <a:schemeClr val="tx1">
                    <a:lumMod val="75000"/>
                    <a:lumOff val="25000"/>
                  </a:schemeClr>
                </a:solidFill>
                <a:latin typeface="+mn-lt"/>
                <a:ea typeface="+mn-ea"/>
                <a:cs typeface="+mn-cs"/>
              </a:defRPr>
            </a:lvl1pPr>
            <a:lvl2pPr marL="649224" indent="-285750" algn="l" defTabSz="457200" rtl="0" eaLnBrk="1" latinLnBrk="0" hangingPunct="1">
              <a:spcBef>
                <a:spcPct val="20000"/>
              </a:spcBef>
              <a:buSzPct val="100000"/>
              <a:buFont typeface="Lucida Grande"/>
              <a:buChar char="•"/>
              <a:defRPr sz="2000" kern="1200">
                <a:solidFill>
                  <a:schemeClr val="tx1">
                    <a:lumMod val="50000"/>
                    <a:lumOff val="50000"/>
                  </a:schemeClr>
                </a:solidFill>
                <a:latin typeface="+mn-lt"/>
                <a:ea typeface="+mn-ea"/>
                <a:cs typeface="+mn-cs"/>
              </a:defRPr>
            </a:lvl2pPr>
            <a:lvl3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3pPr>
            <a:lvl4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4pPr>
            <a:lvl5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1" i="0" u="sng" strike="noStrike" kern="1200" cap="none" spc="0" normalizeH="0" baseline="0" noProof="0" dirty="0">
                <a:ln>
                  <a:noFill/>
                </a:ln>
                <a:solidFill>
                  <a:srgbClr val="026AB2"/>
                </a:solidFill>
                <a:effectLst/>
                <a:uLnTx/>
                <a:uFillTx/>
                <a:latin typeface="Arial Nova" panose="020B0504020202020204" pitchFamily="34" charset="0"/>
                <a:cs typeface="Avenir Book"/>
              </a:rPr>
              <a:t>Options</a:t>
            </a:r>
            <a:r>
              <a:rPr kumimoji="0" lang="en-US" sz="18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a:t>
            </a:r>
          </a:p>
          <a:p>
            <a:pPr marL="342900" marR="0" lvl="0"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800" b="1" i="0" u="none" strike="noStrike" kern="1200" cap="none" spc="0" normalizeH="0" baseline="0" noProof="0" dirty="0">
                <a:ln>
                  <a:noFill/>
                </a:ln>
                <a:solidFill>
                  <a:srgbClr val="026AB2"/>
                </a:solidFill>
                <a:effectLst/>
                <a:uLnTx/>
                <a:uFillTx/>
                <a:latin typeface="Arial Nova" panose="020B0504020202020204" pitchFamily="34" charset="0"/>
                <a:cs typeface="Avenir Book"/>
              </a:rPr>
              <a:t>Online</a:t>
            </a: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	-- Register for the web via </a:t>
            </a:r>
            <a:r>
              <a:rPr kumimoji="0" lang="en-US" sz="1800" b="1" i="0" u="none" strike="noStrike" kern="1200" cap="none" spc="0" normalizeH="0" baseline="0" noProof="0" dirty="0">
                <a:ln>
                  <a:noFill/>
                </a:ln>
                <a:solidFill>
                  <a:srgbClr val="026AB2"/>
                </a:solidFill>
                <a:effectLst/>
                <a:uLnTx/>
                <a:uFillTx/>
                <a:latin typeface="Arial Nova" panose="020B0504020202020204" pitchFamily="34" charset="0"/>
                <a:cs typeface="Avenir Book"/>
              </a:rPr>
              <a:t>Availity.com</a:t>
            </a:r>
          </a:p>
          <a:p>
            <a:pPr marL="0" marR="0" lvl="1" indent="0" algn="l" defTabSz="457200" rtl="0" eaLnBrk="1" fontAlgn="auto" latinLnBrk="0" hangingPunct="1">
              <a:lnSpc>
                <a:spcPct val="100000"/>
              </a:lnSpc>
              <a:spcBef>
                <a:spcPct val="20000"/>
              </a:spcBef>
              <a:spcAft>
                <a:spcPts val="0"/>
              </a:spcAft>
              <a:buClrTx/>
              <a:buSzPct val="100000"/>
              <a:buFont typeface="Lucida Grande"/>
              <a:buNone/>
              <a:tabLst/>
              <a:defRPr/>
            </a:pPr>
            <a:r>
              <a:rPr kumimoji="0" lang="en-US" sz="18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  	-- 24/7 access</a:t>
            </a:r>
          </a:p>
          <a:p>
            <a:pPr marL="0" marR="0" lvl="1" indent="0" algn="l" defTabSz="457200" rtl="0" eaLnBrk="1" fontAlgn="auto" latinLnBrk="0" hangingPunct="1">
              <a:lnSpc>
                <a:spcPct val="100000"/>
              </a:lnSpc>
              <a:spcBef>
                <a:spcPct val="20000"/>
              </a:spcBef>
              <a:spcAft>
                <a:spcPts val="0"/>
              </a:spcAft>
              <a:buClrTx/>
              <a:buSzPct val="100000"/>
              <a:buFont typeface="Lucida Grande"/>
              <a:buNone/>
              <a:tabLst/>
              <a:defRPr/>
            </a:pPr>
            <a:r>
              <a:rPr kumimoji="0" lang="en-US" sz="18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	-- Automated approvals on certain guidelines when criteria is met</a:t>
            </a:r>
          </a:p>
          <a:p>
            <a:pPr marL="0" marR="0" lvl="1" indent="0" algn="l" defTabSz="457200" rtl="0" eaLnBrk="1" fontAlgn="auto" latinLnBrk="0" hangingPunct="1">
              <a:lnSpc>
                <a:spcPct val="100000"/>
              </a:lnSpc>
              <a:spcBef>
                <a:spcPct val="20000"/>
              </a:spcBef>
              <a:spcAft>
                <a:spcPts val="0"/>
              </a:spcAft>
              <a:buClrTx/>
              <a:buSzPct val="100000"/>
              <a:buFont typeface="Lucida Grande"/>
              <a:buNone/>
              <a:tabLst/>
              <a:defRPr/>
            </a:pPr>
            <a:r>
              <a:rPr kumimoji="0" lang="en-US" sz="18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        --Need assistance?  Call: (423) 535-5717, option 2 </a:t>
            </a:r>
          </a:p>
          <a:p>
            <a:pPr marL="342900" marR="0" lvl="0"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800" b="1" i="0" u="none" strike="noStrike" kern="1200" cap="none" spc="0" normalizeH="0" baseline="0" noProof="0" dirty="0">
                <a:ln>
                  <a:noFill/>
                </a:ln>
                <a:solidFill>
                  <a:srgbClr val="026AB2"/>
                </a:solidFill>
                <a:effectLst/>
                <a:uLnTx/>
                <a:uFillTx/>
                <a:latin typeface="Arial Nova" panose="020B0504020202020204" pitchFamily="34" charset="0"/>
                <a:cs typeface="Avenir Book"/>
              </a:rPr>
              <a:t>Phone</a:t>
            </a:r>
            <a:r>
              <a:rPr kumimoji="0" lang="en-US" sz="18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 </a:t>
            </a:r>
          </a:p>
          <a:p>
            <a:pPr marL="363474" marR="0" lvl="1" indent="0" algn="l" defTabSz="457200" rtl="0" eaLnBrk="1" fontAlgn="auto" latinLnBrk="0" hangingPunct="1">
              <a:lnSpc>
                <a:spcPct val="100000"/>
              </a:lnSpc>
              <a:spcBef>
                <a:spcPct val="20000"/>
              </a:spcBef>
              <a:spcAft>
                <a:spcPts val="0"/>
              </a:spcAft>
              <a:buClrTx/>
              <a:buSzPct val="100000"/>
              <a:buNone/>
              <a:tabLst/>
              <a:defRPr/>
            </a:pPr>
            <a:r>
              <a:rPr lang="en-US" sz="1800" dirty="0">
                <a:solidFill>
                  <a:srgbClr val="026AB2"/>
                </a:solidFill>
                <a:latin typeface="Arial Nova" panose="020B0504020202020204" pitchFamily="34" charset="0"/>
                <a:cs typeface="Avenir Book"/>
              </a:rPr>
              <a:t>	--</a:t>
            </a:r>
            <a:r>
              <a:rPr kumimoji="0" lang="en-US" sz="18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1-800-924-7141</a:t>
            </a:r>
          </a:p>
          <a:p>
            <a:pPr marL="342900" marR="0" lvl="0"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800" b="1" i="0" u="none" strike="noStrike" kern="1200" cap="none" spc="0" normalizeH="0" baseline="0" noProof="0" dirty="0">
                <a:ln>
                  <a:noFill/>
                </a:ln>
                <a:solidFill>
                  <a:srgbClr val="026AB2"/>
                </a:solidFill>
                <a:effectLst/>
                <a:uLnTx/>
                <a:uFillTx/>
                <a:latin typeface="Arial Nova" panose="020B0504020202020204" pitchFamily="34" charset="0"/>
                <a:cs typeface="Avenir Book"/>
              </a:rPr>
              <a:t>Fax</a:t>
            </a:r>
            <a:r>
              <a:rPr kumimoji="0" lang="en-US" sz="18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 –Forms located at:  </a:t>
            </a:r>
          </a:p>
          <a:p>
            <a:pPr marL="363474" marR="0" lvl="1" indent="0" algn="l" defTabSz="457200" rtl="0" eaLnBrk="1" fontAlgn="auto" latinLnBrk="0" hangingPunct="1">
              <a:lnSpc>
                <a:spcPct val="100000"/>
              </a:lnSpc>
              <a:spcBef>
                <a:spcPct val="20000"/>
              </a:spcBef>
              <a:spcAft>
                <a:spcPts val="0"/>
              </a:spcAft>
              <a:buClrTx/>
              <a:buSzPct val="100000"/>
              <a:buNone/>
              <a:tabLst/>
              <a:defRPr/>
            </a:pPr>
            <a:r>
              <a:rPr lang="en-US" sz="1600" dirty="0">
                <a:solidFill>
                  <a:srgbClr val="026AB2"/>
                </a:solidFill>
                <a:latin typeface="Arial Nova" panose="020B0504020202020204" pitchFamily="34" charset="0"/>
                <a:cs typeface="Avenir Book"/>
              </a:rPr>
              <a:t>  -- </a:t>
            </a: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Avenir Book"/>
                <a:hlinkClick r:id="rId4"/>
              </a:rPr>
              <a:t>https://provider.bcbst.com/tools-resources/documents-forms</a:t>
            </a:r>
            <a:endPar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Avenir Book"/>
            </a:endParaRPr>
          </a:p>
          <a:p>
            <a:pPr marL="363474" marR="0" lvl="1" indent="0" algn="l" defTabSz="457200" rtl="0" eaLnBrk="1" fontAlgn="auto" latinLnBrk="0" hangingPunct="1">
              <a:lnSpc>
                <a:spcPct val="100000"/>
              </a:lnSpc>
              <a:spcBef>
                <a:spcPct val="20000"/>
              </a:spcBef>
              <a:spcAft>
                <a:spcPts val="0"/>
              </a:spcAft>
              <a:buClrTx/>
              <a:buSzPct val="100000"/>
              <a:buNone/>
              <a:tabLst/>
              <a:defRPr/>
            </a:pP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  -- Select appropriate form based on services being requested</a:t>
            </a: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1800" b="0" i="0" u="none" strike="noStrike" kern="1200" cap="none" spc="0" normalizeH="0" baseline="0" noProof="0" dirty="0">
              <a:ln>
                <a:noFill/>
              </a:ln>
              <a:solidFill>
                <a:srgbClr val="026AB2"/>
              </a:solidFill>
              <a:effectLst/>
              <a:uLnTx/>
              <a:uFillTx/>
              <a:latin typeface="Arial Nova" panose="020B0504020202020204" pitchFamily="34" charset="0"/>
              <a:cs typeface="Avenir Book"/>
            </a:endParaRPr>
          </a:p>
          <a:p>
            <a:pPr marL="342900" marR="0" lvl="0"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800" b="1" i="0" u="none" strike="noStrike" kern="1200" cap="none" spc="0" normalizeH="0" baseline="0" noProof="0" dirty="0">
                <a:ln>
                  <a:noFill/>
                </a:ln>
                <a:solidFill>
                  <a:srgbClr val="026AB2"/>
                </a:solidFill>
                <a:effectLst/>
                <a:uLnTx/>
                <a:uFillTx/>
                <a:latin typeface="Arial Nova" panose="020B0504020202020204" pitchFamily="34" charset="0"/>
                <a:cs typeface="Avenir Book"/>
              </a:rPr>
              <a:t>Commercial Authorization Requirements</a:t>
            </a:r>
          </a:p>
          <a:p>
            <a:pPr marL="363474" marR="0" lvl="1" indent="0" algn="l" defTabSz="457200" rtl="0" eaLnBrk="1" fontAlgn="auto" latinLnBrk="0" hangingPunct="1">
              <a:lnSpc>
                <a:spcPct val="100000"/>
              </a:lnSpc>
              <a:spcBef>
                <a:spcPct val="20000"/>
              </a:spcBef>
              <a:spcAft>
                <a:spcPts val="0"/>
              </a:spcAft>
              <a:buClrTx/>
              <a:buSzPct val="100000"/>
              <a:buNone/>
              <a:tabLst/>
              <a:defRPr/>
            </a:pPr>
            <a:r>
              <a:rPr lang="en-US" sz="1600" dirty="0">
                <a:solidFill>
                  <a:srgbClr val="026AB2"/>
                </a:solidFill>
                <a:latin typeface="Arial Nova" panose="020B0504020202020204" pitchFamily="34" charset="0"/>
                <a:cs typeface="Avenir Book"/>
              </a:rPr>
              <a:t>	-- </a:t>
            </a:r>
            <a:r>
              <a:rPr kumimoji="0" lang="en-US" sz="1600" b="0" i="0" u="sng" strike="noStrike" kern="1200" cap="none" spc="0" normalizeH="0" baseline="0" noProof="0" dirty="0">
                <a:ln>
                  <a:noFill/>
                </a:ln>
                <a:solidFill>
                  <a:srgbClr val="026AB2"/>
                </a:solidFill>
                <a:effectLst/>
                <a:uLnTx/>
                <a:uFillTx/>
                <a:latin typeface="Arial Nova" panose="020B0504020202020204" pitchFamily="34" charset="0"/>
                <a:cs typeface="Avenir Book"/>
              </a:rPr>
              <a:t>https://www.bcbst.com/docs/providers/Commercial-Prior-Auth-Requirements.pdf</a:t>
            </a: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	Additional UM Resources: </a:t>
            </a:r>
          </a:p>
          <a:p>
            <a:pPr marL="363474" marR="0" lvl="1" indent="0" algn="l" defTabSz="457200" rtl="0" eaLnBrk="1" fontAlgn="auto" latinLnBrk="0" hangingPunct="1">
              <a:lnSpc>
                <a:spcPct val="100000"/>
              </a:lnSpc>
              <a:spcBef>
                <a:spcPct val="20000"/>
              </a:spcBef>
              <a:spcAft>
                <a:spcPts val="0"/>
              </a:spcAft>
              <a:buClrTx/>
              <a:buSzPct val="100000"/>
              <a:buNone/>
              <a:tabLst/>
              <a:defRPr/>
            </a:pPr>
            <a:r>
              <a:rPr kumimoji="0" lang="en-US" sz="1600" b="0" strike="noStrike" kern="1200" cap="none" spc="0" normalizeH="0" baseline="0" noProof="0" dirty="0">
                <a:ln>
                  <a:noFill/>
                </a:ln>
                <a:solidFill>
                  <a:srgbClr val="026AB2"/>
                </a:solidFill>
                <a:effectLst/>
                <a:uLnTx/>
                <a:uFillTx/>
                <a:latin typeface="Arial Nova" panose="020B0504020202020204" pitchFamily="34" charset="0"/>
                <a:cs typeface="Avenir Book"/>
              </a:rPr>
              <a:t>  -- </a:t>
            </a:r>
            <a:r>
              <a:rPr kumimoji="0" lang="en-US" sz="1600" b="0" i="0" u="sng" strike="noStrike" kern="1200" cap="none" spc="0" normalizeH="0" baseline="0" noProof="0" dirty="0">
                <a:ln>
                  <a:noFill/>
                </a:ln>
                <a:solidFill>
                  <a:srgbClr val="026AB2"/>
                </a:solidFill>
                <a:effectLst/>
                <a:uLnTx/>
                <a:uFillTx/>
                <a:latin typeface="Arial Nova" panose="020B0504020202020204" pitchFamily="34" charset="0"/>
                <a:cs typeface="Avenir Book"/>
              </a:rPr>
              <a:t>https://provider.bcbst.com/tools-resources/authorizations-appeals </a:t>
            </a:r>
            <a:r>
              <a:rPr kumimoji="0" lang="en-US" sz="1600" b="0" i="0" u="none" strike="noStrike" kern="1200" cap="none" spc="0" normalizeH="0" baseline="0" noProof="0" dirty="0">
                <a:ln>
                  <a:noFill/>
                </a:ln>
                <a:solidFill>
                  <a:srgbClr val="026AB2"/>
                </a:solidFill>
                <a:effectLst/>
                <a:uLnTx/>
                <a:uFillTx/>
                <a:latin typeface="Avenir Book"/>
                <a:ea typeface="+mn-ea"/>
                <a:cs typeface="Avenir Book"/>
              </a:rPr>
              <a:t>	</a:t>
            </a:r>
          </a:p>
          <a:p>
            <a:pPr marL="571500" marR="0" lvl="2" indent="0" algn="l" defTabSz="457200" rtl="0" eaLnBrk="1" fontAlgn="auto" latinLnBrk="0" hangingPunct="1">
              <a:lnSpc>
                <a:spcPct val="100000"/>
              </a:lnSpc>
              <a:spcBef>
                <a:spcPct val="20000"/>
              </a:spcBef>
              <a:spcAft>
                <a:spcPts val="0"/>
              </a:spcAft>
              <a:buClrTx/>
              <a:buSzTx/>
              <a:buFont typeface="Lucida Grande"/>
              <a:buNone/>
              <a:tabLst/>
              <a:defRPr/>
            </a:pPr>
            <a:endParaRPr kumimoji="0" lang="en-US" sz="2000" b="0" i="0" u="none" strike="noStrike" kern="1200" cap="none" spc="0" normalizeH="0" baseline="0" noProof="0" dirty="0">
              <a:ln>
                <a:noFill/>
              </a:ln>
              <a:solidFill>
                <a:srgbClr val="026AB2"/>
              </a:solidFill>
              <a:effectLst/>
              <a:uLnTx/>
              <a:uFillTx/>
              <a:latin typeface="Avenir Book"/>
              <a:ea typeface="+mn-ea"/>
              <a:cs typeface="Avenir Book"/>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3600" b="0" i="0" u="none" strike="noStrike" kern="1200" cap="none" spc="0" normalizeH="0" baseline="0" noProof="0" dirty="0">
              <a:ln>
                <a:noFill/>
              </a:ln>
              <a:solidFill>
                <a:prstClr val="black"/>
              </a:solidFill>
              <a:effectLst/>
              <a:uLnTx/>
              <a:uFillTx/>
              <a:latin typeface="Franklin Gothic Medium"/>
              <a:ea typeface="+mn-ea"/>
              <a:cs typeface="+mn-cs"/>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2000" b="0" i="1"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4222492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794569336"/>
              </p:ext>
            </p:extLst>
          </p:nvPr>
        </p:nvGraphicFramePr>
        <p:xfrm>
          <a:off x="0" y="1015070"/>
          <a:ext cx="9144000" cy="5842930"/>
        </p:xfrm>
        <a:graphic>
          <a:graphicData uri="http://schemas.openxmlformats.org/drawingml/2006/table">
            <a:tbl>
              <a:tblPr firstRow="1" firstCol="1" bandRow="1">
                <a:tableStyleId>{5C22544A-7EE6-4342-B048-85BDC9FD1C3A}</a:tableStyleId>
              </a:tblPr>
              <a:tblGrid>
                <a:gridCol w="2768367">
                  <a:extLst>
                    <a:ext uri="{9D8B030D-6E8A-4147-A177-3AD203B41FA5}">
                      <a16:colId xmlns:a16="http://schemas.microsoft.com/office/drawing/2014/main" val="20000"/>
                    </a:ext>
                  </a:extLst>
                </a:gridCol>
                <a:gridCol w="2164360">
                  <a:extLst>
                    <a:ext uri="{9D8B030D-6E8A-4147-A177-3AD203B41FA5}">
                      <a16:colId xmlns:a16="http://schemas.microsoft.com/office/drawing/2014/main" val="20001"/>
                    </a:ext>
                  </a:extLst>
                </a:gridCol>
                <a:gridCol w="4211273">
                  <a:extLst>
                    <a:ext uri="{9D8B030D-6E8A-4147-A177-3AD203B41FA5}">
                      <a16:colId xmlns:a16="http://schemas.microsoft.com/office/drawing/2014/main" val="20002"/>
                    </a:ext>
                  </a:extLst>
                </a:gridCol>
              </a:tblGrid>
              <a:tr h="383969">
                <a:tc>
                  <a:txBody>
                    <a:bodyPr/>
                    <a:lstStyle/>
                    <a:p>
                      <a:pPr marL="0" marR="0" algn="ctr">
                        <a:lnSpc>
                          <a:spcPct val="115000"/>
                        </a:lnSpc>
                        <a:spcBef>
                          <a:spcPts val="0"/>
                        </a:spcBef>
                        <a:spcAft>
                          <a:spcPts val="0"/>
                        </a:spcAft>
                      </a:pPr>
                      <a:r>
                        <a:rPr lang="en-US" sz="1600" kern="1200" dirty="0">
                          <a:solidFill>
                            <a:srgbClr val="026AB2"/>
                          </a:solidFill>
                          <a:latin typeface="Arial Nova" panose="020B0504020202020204" pitchFamily="34" charset="0"/>
                          <a:ea typeface="+mn-ea"/>
                          <a:cs typeface="Avenir Book"/>
                        </a:rPr>
                        <a:t>Commercial</a:t>
                      </a:r>
                    </a:p>
                  </a:txBody>
                  <a:tcPr marL="54693" marR="54693" marT="0" marB="0">
                    <a:solidFill>
                      <a:schemeClr val="bg1">
                        <a:lumMod val="95000"/>
                      </a:schemeClr>
                    </a:solidFill>
                  </a:tcPr>
                </a:tc>
                <a:tc>
                  <a:txBody>
                    <a:bodyPr/>
                    <a:lstStyle/>
                    <a:p>
                      <a:pPr marL="0" marR="0" algn="ctr">
                        <a:lnSpc>
                          <a:spcPct val="115000"/>
                        </a:lnSpc>
                        <a:spcBef>
                          <a:spcPts val="0"/>
                        </a:spcBef>
                        <a:spcAft>
                          <a:spcPts val="0"/>
                        </a:spcAft>
                      </a:pPr>
                      <a:r>
                        <a:rPr lang="en-US" sz="1600" kern="1200" dirty="0">
                          <a:solidFill>
                            <a:srgbClr val="026AB2"/>
                          </a:solidFill>
                          <a:latin typeface="Arial Nova" panose="020B0504020202020204" pitchFamily="34" charset="0"/>
                          <a:ea typeface="+mn-ea"/>
                          <a:cs typeface="Avenir Book"/>
                        </a:rPr>
                        <a:t>BlueCare</a:t>
                      </a:r>
                    </a:p>
                  </a:txBody>
                  <a:tcPr marL="54693" marR="54693" marT="0" marB="0">
                    <a:solidFill>
                      <a:schemeClr val="bg1">
                        <a:lumMod val="95000"/>
                      </a:schemeClr>
                    </a:solidFill>
                  </a:tcPr>
                </a:tc>
                <a:tc>
                  <a:txBody>
                    <a:bodyPr/>
                    <a:lstStyle/>
                    <a:p>
                      <a:pPr marL="0" marR="0" algn="ctr">
                        <a:lnSpc>
                          <a:spcPct val="115000"/>
                        </a:lnSpc>
                        <a:spcBef>
                          <a:spcPts val="0"/>
                        </a:spcBef>
                        <a:spcAft>
                          <a:spcPts val="0"/>
                        </a:spcAft>
                      </a:pPr>
                      <a:r>
                        <a:rPr lang="en-US" sz="1600" kern="1200" dirty="0">
                          <a:solidFill>
                            <a:srgbClr val="026AB2"/>
                          </a:solidFill>
                          <a:latin typeface="Arial Nova" panose="020B0504020202020204" pitchFamily="34" charset="0"/>
                          <a:ea typeface="+mn-ea"/>
                          <a:cs typeface="Avenir Book"/>
                        </a:rPr>
                        <a:t>MedAdvantage</a:t>
                      </a:r>
                    </a:p>
                  </a:txBody>
                  <a:tcPr marL="54693" marR="54693" marT="0" marB="0">
                    <a:solidFill>
                      <a:schemeClr val="bg1">
                        <a:lumMod val="95000"/>
                      </a:schemeClr>
                    </a:solidFill>
                  </a:tcPr>
                </a:tc>
                <a:extLst>
                  <a:ext uri="{0D108BD9-81ED-4DB2-BD59-A6C34878D82A}">
                    <a16:rowId xmlns:a16="http://schemas.microsoft.com/office/drawing/2014/main" val="10000"/>
                  </a:ext>
                </a:extLst>
              </a:tr>
              <a:tr h="5458961">
                <a:tc>
                  <a:txBody>
                    <a:bodyPr/>
                    <a:lstStyle/>
                    <a:p>
                      <a:pPr marL="228600" marR="0">
                        <a:lnSpc>
                          <a:spcPct val="115000"/>
                        </a:lnSpc>
                        <a:spcBef>
                          <a:spcPts val="0"/>
                        </a:spcBef>
                        <a:spcAft>
                          <a:spcPts val="0"/>
                        </a:spcAft>
                      </a:pPr>
                      <a:r>
                        <a:rPr lang="en-US" sz="1000" b="0" kern="1200" dirty="0">
                          <a:solidFill>
                            <a:schemeClr val="tx1"/>
                          </a:solidFill>
                          <a:latin typeface="Avenir Book"/>
                          <a:ea typeface="+mn-ea"/>
                          <a:cs typeface="Avenir Book"/>
                        </a:rPr>
                        <a:t> </a:t>
                      </a:r>
                    </a:p>
                    <a:p>
                      <a:pPr marL="342900" marR="0" lvl="0" indent="-342900">
                        <a:lnSpc>
                          <a:spcPct val="115000"/>
                        </a:lnSpc>
                        <a:spcBef>
                          <a:spcPts val="0"/>
                        </a:spcBef>
                        <a:spcAft>
                          <a:spcPts val="0"/>
                        </a:spcAft>
                        <a:buFont typeface="+mj-lt"/>
                        <a:buAutoNum type="arabicPeriod"/>
                      </a:pPr>
                      <a:r>
                        <a:rPr lang="en-US" sz="1000" b="0" kern="1200" dirty="0">
                          <a:solidFill>
                            <a:schemeClr val="tx1"/>
                          </a:solidFill>
                          <a:latin typeface="Arial Nova" panose="020B0504020202020204" pitchFamily="34" charset="0"/>
                          <a:ea typeface="+mn-ea"/>
                          <a:cs typeface="Avenir Book"/>
                        </a:rPr>
                        <a:t>Evidence of Coverage (EOC) / Benefit Plan</a:t>
                      </a:r>
                    </a:p>
                    <a:p>
                      <a:pPr marL="342900" marR="0" lvl="0" indent="-342900">
                        <a:lnSpc>
                          <a:spcPct val="115000"/>
                        </a:lnSpc>
                        <a:spcBef>
                          <a:spcPts val="0"/>
                        </a:spcBef>
                        <a:spcAft>
                          <a:spcPts val="0"/>
                        </a:spcAft>
                        <a:buFont typeface="+mj-lt"/>
                        <a:buAutoNum type="arabicPeriod"/>
                      </a:pPr>
                      <a:r>
                        <a:rPr lang="en-US" sz="1000" b="0" kern="1200" dirty="0">
                          <a:solidFill>
                            <a:schemeClr val="tx1"/>
                          </a:solidFill>
                          <a:latin typeface="Arial Nova" panose="020B0504020202020204" pitchFamily="34" charset="0"/>
                          <a:ea typeface="+mn-ea"/>
                          <a:cs typeface="Avenir Book"/>
                        </a:rPr>
                        <a:t>BlueCross Medical Policy (</a:t>
                      </a:r>
                      <a:r>
                        <a:rPr lang="en-US" sz="1000" b="0" kern="1200" dirty="0">
                          <a:solidFill>
                            <a:schemeClr val="tx1"/>
                          </a:solidFill>
                          <a:latin typeface="Arial Nova" panose="020B0504020202020204" pitchFamily="34" charset="0"/>
                          <a:ea typeface="+mn-ea"/>
                          <a:cs typeface="Avenir Book"/>
                          <a:hlinkClick r:id="rId2">
                            <a:extLst>
                              <a:ext uri="{A12FA001-AC4F-418D-AE19-62706E023703}">
                                <ahyp:hlinkClr xmlns:ahyp="http://schemas.microsoft.com/office/drawing/2018/hyperlinkcolor" val="tx"/>
                              </a:ext>
                            </a:extLst>
                          </a:hlinkClick>
                        </a:rPr>
                        <a:t>https://www.bcbst.com/mpmanual/!SSL!/WebHelp/mpmprov.htm</a:t>
                      </a:r>
                      <a:r>
                        <a:rPr lang="en-US" sz="1000" b="0" kern="1200" dirty="0">
                          <a:solidFill>
                            <a:schemeClr val="tx1"/>
                          </a:solidFill>
                          <a:latin typeface="Arial Nova" panose="020B0504020202020204" pitchFamily="34" charset="0"/>
                          <a:ea typeface="+mn-ea"/>
                          <a:cs typeface="Avenir Book"/>
                        </a:rPr>
                        <a:t>)</a:t>
                      </a:r>
                    </a:p>
                    <a:p>
                      <a:pPr marL="342900" marR="0" lvl="0" indent="-342900">
                        <a:lnSpc>
                          <a:spcPct val="115000"/>
                        </a:lnSpc>
                        <a:spcBef>
                          <a:spcPts val="0"/>
                        </a:spcBef>
                        <a:spcAft>
                          <a:spcPts val="0"/>
                        </a:spcAft>
                        <a:buFont typeface="+mj-lt"/>
                        <a:buAutoNum type="arabicPeriod"/>
                      </a:pPr>
                      <a:r>
                        <a:rPr lang="en-US" sz="1000" b="0" kern="1200" dirty="0">
                          <a:solidFill>
                            <a:schemeClr val="tx1"/>
                          </a:solidFill>
                          <a:latin typeface="Arial Nova" panose="020B0504020202020204" pitchFamily="34" charset="0"/>
                          <a:ea typeface="+mn-ea"/>
                          <a:cs typeface="Avenir Book"/>
                        </a:rPr>
                        <a:t>BCBST</a:t>
                      </a:r>
                      <a:r>
                        <a:rPr lang="en-US" sz="1000" b="0" kern="1200" baseline="0" dirty="0">
                          <a:solidFill>
                            <a:schemeClr val="tx1"/>
                          </a:solidFill>
                          <a:latin typeface="Arial Nova" panose="020B0504020202020204" pitchFamily="34" charset="0"/>
                          <a:ea typeface="+mn-ea"/>
                          <a:cs typeface="Avenir Book"/>
                        </a:rPr>
                        <a:t> UM Guidelines (</a:t>
                      </a:r>
                      <a:r>
                        <a:rPr lang="en-US" sz="1000" b="0" kern="1200" baseline="0" dirty="0">
                          <a:solidFill>
                            <a:schemeClr val="tx1"/>
                          </a:solidFill>
                          <a:latin typeface="Arial Nova" panose="020B0504020202020204" pitchFamily="34" charset="0"/>
                          <a:ea typeface="+mn-ea"/>
                          <a:cs typeface="Avenir Book"/>
                          <a:hlinkClick r:id="rId3">
                            <a:extLst>
                              <a:ext uri="{A12FA001-AC4F-418D-AE19-62706E023703}">
                                <ahyp:hlinkClr xmlns:ahyp="http://schemas.microsoft.com/office/drawing/2018/hyperlinkcolor" val="tx"/>
                              </a:ext>
                            </a:extLst>
                          </a:hlinkClick>
                        </a:rPr>
                        <a:t>http://www.bcbst.com/providers/UM_Guidelines/default.htm</a:t>
                      </a:r>
                      <a:r>
                        <a:rPr lang="en-US" sz="1000" b="0" kern="1200" baseline="0" dirty="0">
                          <a:solidFill>
                            <a:schemeClr val="tx1"/>
                          </a:solidFill>
                          <a:latin typeface="Arial Nova" panose="020B0504020202020204" pitchFamily="34" charset="0"/>
                          <a:ea typeface="+mn-ea"/>
                          <a:cs typeface="Avenir Book"/>
                        </a:rPr>
                        <a:t>) </a:t>
                      </a:r>
                      <a:endParaRPr lang="en-US" sz="1000" b="0" kern="1200" dirty="0">
                        <a:solidFill>
                          <a:schemeClr val="tx1"/>
                        </a:solidFill>
                        <a:latin typeface="Arial Nova" panose="020B0504020202020204" pitchFamily="34" charset="0"/>
                        <a:ea typeface="+mn-ea"/>
                        <a:cs typeface="Avenir Book"/>
                      </a:endParaRPr>
                    </a:p>
                    <a:p>
                      <a:pPr marL="342900" marR="0" lvl="0" indent="-342900">
                        <a:lnSpc>
                          <a:spcPct val="115000"/>
                        </a:lnSpc>
                        <a:spcBef>
                          <a:spcPts val="0"/>
                        </a:spcBef>
                        <a:spcAft>
                          <a:spcPts val="0"/>
                        </a:spcAft>
                        <a:buFont typeface="+mj-lt"/>
                        <a:buAutoNum type="arabicPeriod"/>
                      </a:pPr>
                      <a:r>
                        <a:rPr lang="en-US" sz="1000" b="0" kern="1200" dirty="0">
                          <a:solidFill>
                            <a:schemeClr val="tx1"/>
                          </a:solidFill>
                          <a:latin typeface="Arial Nova" panose="020B0504020202020204" pitchFamily="34" charset="0"/>
                          <a:ea typeface="+mn-ea"/>
                          <a:cs typeface="Avenir Book"/>
                        </a:rPr>
                        <a:t>MCG Guidelines (Not used for pharmaceutical/specialty medication agents)</a:t>
                      </a:r>
                    </a:p>
                    <a:p>
                      <a:pPr marL="342900" marR="0" lvl="0" indent="-342900">
                        <a:lnSpc>
                          <a:spcPct val="115000"/>
                        </a:lnSpc>
                        <a:spcBef>
                          <a:spcPts val="0"/>
                        </a:spcBef>
                        <a:spcAft>
                          <a:spcPts val="0"/>
                        </a:spcAft>
                        <a:buFont typeface="+mj-lt"/>
                        <a:buAutoNum type="arabicPeriod"/>
                      </a:pPr>
                      <a:r>
                        <a:rPr lang="en-US" sz="1000" b="0" kern="1200" dirty="0">
                          <a:solidFill>
                            <a:schemeClr val="tx1"/>
                          </a:solidFill>
                          <a:latin typeface="Arial Nova" panose="020B0504020202020204" pitchFamily="34" charset="0"/>
                          <a:ea typeface="+mn-ea"/>
                          <a:cs typeface="Avenir Book"/>
                        </a:rPr>
                        <a:t>If applicable, a Vendor Program Policy (e.g., </a:t>
                      </a:r>
                      <a:r>
                        <a:rPr lang="en-US" sz="1000" b="0" kern="1200" dirty="0" err="1">
                          <a:solidFill>
                            <a:schemeClr val="tx1"/>
                          </a:solidFill>
                          <a:latin typeface="Arial Nova" panose="020B0504020202020204" pitchFamily="34" charset="0"/>
                          <a:ea typeface="+mn-ea"/>
                          <a:cs typeface="Avenir Book"/>
                        </a:rPr>
                        <a:t>eviCore</a:t>
                      </a:r>
                      <a:r>
                        <a:rPr lang="en-US" sz="1000" b="0" kern="1200" dirty="0">
                          <a:solidFill>
                            <a:schemeClr val="tx1"/>
                          </a:solidFill>
                          <a:latin typeface="Arial Nova" panose="020B0504020202020204" pitchFamily="34" charset="0"/>
                          <a:ea typeface="+mn-ea"/>
                          <a:cs typeface="Avenir Book"/>
                        </a:rPr>
                        <a:t>) is used by the vendor in the absence of a BlueCross or MCG document addressing a given topic.</a:t>
                      </a:r>
                    </a:p>
                    <a:p>
                      <a:pPr marL="228600" marR="0">
                        <a:lnSpc>
                          <a:spcPct val="115000"/>
                        </a:lnSpc>
                        <a:spcBef>
                          <a:spcPts val="0"/>
                        </a:spcBef>
                        <a:spcAft>
                          <a:spcPts val="0"/>
                        </a:spcAft>
                      </a:pPr>
                      <a:r>
                        <a:rPr lang="en-US" sz="1000" b="0" kern="1200" dirty="0">
                          <a:solidFill>
                            <a:schemeClr val="tx1"/>
                          </a:solidFill>
                          <a:latin typeface="Arial Nova" panose="020B0504020202020204" pitchFamily="34" charset="0"/>
                          <a:ea typeface="+mn-ea"/>
                          <a:cs typeface="Avenir Book"/>
                        </a:rPr>
                        <a:t>_____________________</a:t>
                      </a:r>
                    </a:p>
                    <a:p>
                      <a:pPr marL="0" marR="0">
                        <a:lnSpc>
                          <a:spcPct val="115000"/>
                        </a:lnSpc>
                        <a:spcBef>
                          <a:spcPts val="0"/>
                        </a:spcBef>
                        <a:spcAft>
                          <a:spcPts val="0"/>
                        </a:spcAft>
                      </a:pPr>
                      <a:r>
                        <a:rPr lang="en-US" sz="1000" b="0" kern="1200" dirty="0">
                          <a:solidFill>
                            <a:schemeClr val="tx1"/>
                          </a:solidFill>
                          <a:latin typeface="Arial Nova" panose="020B0504020202020204" pitchFamily="34" charset="0"/>
                          <a:ea typeface="+mn-ea"/>
                          <a:cs typeface="Avenir Book"/>
                        </a:rPr>
                        <a:t> </a:t>
                      </a:r>
                    </a:p>
                    <a:p>
                      <a:pPr marL="0" marR="0">
                        <a:lnSpc>
                          <a:spcPct val="115000"/>
                        </a:lnSpc>
                        <a:spcBef>
                          <a:spcPts val="0"/>
                        </a:spcBef>
                        <a:spcAft>
                          <a:spcPts val="0"/>
                        </a:spcAft>
                      </a:pPr>
                      <a:r>
                        <a:rPr lang="en-US" sz="1000" b="0" kern="1200" dirty="0">
                          <a:solidFill>
                            <a:schemeClr val="tx1"/>
                          </a:solidFill>
                          <a:latin typeface="Arial Nova" panose="020B0504020202020204" pitchFamily="34" charset="0"/>
                          <a:ea typeface="+mn-ea"/>
                          <a:cs typeface="Avenir Book"/>
                        </a:rPr>
                        <a:t>Durable Medical Equipment: </a:t>
                      </a:r>
                    </a:p>
                    <a:p>
                      <a:pPr marL="742950" marR="0" lvl="1" indent="-285750">
                        <a:lnSpc>
                          <a:spcPct val="115000"/>
                        </a:lnSpc>
                        <a:spcBef>
                          <a:spcPts val="0"/>
                        </a:spcBef>
                        <a:spcAft>
                          <a:spcPts val="0"/>
                        </a:spcAft>
                        <a:buFont typeface="+mj-lt"/>
                        <a:buAutoNum type="arabicPeriod"/>
                      </a:pPr>
                      <a:r>
                        <a:rPr lang="en-US" sz="1000" b="0" kern="1200" dirty="0">
                          <a:solidFill>
                            <a:schemeClr val="tx1"/>
                          </a:solidFill>
                          <a:latin typeface="Arial Nova" panose="020B0504020202020204" pitchFamily="34" charset="0"/>
                          <a:ea typeface="+mn-ea"/>
                          <a:cs typeface="Avenir Book"/>
                        </a:rPr>
                        <a:t>BlueCross Medical Policy</a:t>
                      </a:r>
                    </a:p>
                    <a:p>
                      <a:pPr marL="742950" marR="0" lvl="1" indent="-285750">
                        <a:lnSpc>
                          <a:spcPct val="115000"/>
                        </a:lnSpc>
                        <a:spcBef>
                          <a:spcPts val="0"/>
                        </a:spcBef>
                        <a:spcAft>
                          <a:spcPts val="0"/>
                        </a:spcAft>
                        <a:buFont typeface="+mj-lt"/>
                        <a:buAutoNum type="arabicPeriod"/>
                      </a:pPr>
                      <a:r>
                        <a:rPr lang="en-US" sz="1000" b="0" kern="1200" dirty="0">
                          <a:solidFill>
                            <a:schemeClr val="tx1"/>
                          </a:solidFill>
                          <a:latin typeface="Arial Nova" panose="020B0504020202020204" pitchFamily="34" charset="0"/>
                          <a:ea typeface="+mn-ea"/>
                          <a:cs typeface="Avenir Book"/>
                        </a:rPr>
                        <a:t>MCG Guidelines</a:t>
                      </a:r>
                    </a:p>
                    <a:p>
                      <a:pPr marL="742950" marR="0" lvl="1" indent="-285750">
                        <a:lnSpc>
                          <a:spcPct val="115000"/>
                        </a:lnSpc>
                        <a:spcBef>
                          <a:spcPts val="0"/>
                        </a:spcBef>
                        <a:spcAft>
                          <a:spcPts val="0"/>
                        </a:spcAft>
                        <a:buFont typeface="+mj-lt"/>
                        <a:buAutoNum type="arabicPeriod"/>
                      </a:pPr>
                      <a:r>
                        <a:rPr lang="en-US" sz="1000" b="0" kern="1200" dirty="0">
                          <a:solidFill>
                            <a:schemeClr val="tx1"/>
                          </a:solidFill>
                          <a:latin typeface="Arial Nova" panose="020B0504020202020204" pitchFamily="34" charset="0"/>
                          <a:ea typeface="+mn-ea"/>
                          <a:cs typeface="Avenir Book"/>
                        </a:rPr>
                        <a:t>DMEMAC (Durable Medical Equipment Medicare Administrative Contractor)</a:t>
                      </a:r>
                    </a:p>
                    <a:p>
                      <a:pPr marL="0" marR="0">
                        <a:lnSpc>
                          <a:spcPct val="115000"/>
                        </a:lnSpc>
                        <a:spcBef>
                          <a:spcPts val="0"/>
                        </a:spcBef>
                        <a:spcAft>
                          <a:spcPts val="0"/>
                        </a:spcAft>
                      </a:pPr>
                      <a:r>
                        <a:rPr lang="en-US" sz="1000" b="0" kern="1200" dirty="0">
                          <a:solidFill>
                            <a:schemeClr val="tx1"/>
                          </a:solidFill>
                          <a:latin typeface="Arial Nova" panose="020B0504020202020204" pitchFamily="34" charset="0"/>
                          <a:ea typeface="+mn-ea"/>
                          <a:cs typeface="Avenir Book"/>
                        </a:rPr>
                        <a:t> </a:t>
                      </a:r>
                    </a:p>
                    <a:p>
                      <a:pPr marL="0" marR="0">
                        <a:lnSpc>
                          <a:spcPct val="115000"/>
                        </a:lnSpc>
                        <a:spcBef>
                          <a:spcPts val="0"/>
                        </a:spcBef>
                        <a:spcAft>
                          <a:spcPts val="0"/>
                        </a:spcAft>
                      </a:pPr>
                      <a:r>
                        <a:rPr lang="en-US" sz="1000" b="0" kern="1200" dirty="0">
                          <a:solidFill>
                            <a:schemeClr val="tx1"/>
                          </a:solidFill>
                          <a:latin typeface="Arial Nova" panose="020B0504020202020204" pitchFamily="34" charset="0"/>
                          <a:ea typeface="+mn-ea"/>
                          <a:cs typeface="Avenir Book"/>
                        </a:rPr>
                        <a:t>Note:  All requests/claims for oral pharmaceutical / specialty medication agents are adjudicated using the PBM’s policies.</a:t>
                      </a:r>
                    </a:p>
                  </a:txBody>
                  <a:tcPr marL="54693" marR="54693" marT="0" marB="0">
                    <a:solidFill>
                      <a:schemeClr val="bg1">
                        <a:lumMod val="95000"/>
                      </a:schemeClr>
                    </a:solidFill>
                  </a:tcPr>
                </a:tc>
                <a:tc>
                  <a:txBody>
                    <a:bodyPr/>
                    <a:lstStyle/>
                    <a:p>
                      <a:pPr marL="342900" marR="0" lvl="0" indent="-342900">
                        <a:spcBef>
                          <a:spcPts val="0"/>
                        </a:spcBef>
                        <a:spcAft>
                          <a:spcPts val="0"/>
                        </a:spcAft>
                        <a:buFont typeface="+mj-lt"/>
                        <a:buAutoNum type="arabicPeriod"/>
                        <a:tabLst>
                          <a:tab pos="457200" algn="l"/>
                        </a:tabLst>
                      </a:pPr>
                      <a:endParaRPr lang="en-US" sz="1000" b="0" kern="1200" dirty="0">
                        <a:solidFill>
                          <a:schemeClr val="tx1"/>
                        </a:solidFill>
                        <a:latin typeface="Arial Nova" panose="020B0504020202020204" pitchFamily="34" charset="0"/>
                        <a:ea typeface="+mn-ea"/>
                        <a:cs typeface="Avenir Book"/>
                      </a:endParaRPr>
                    </a:p>
                    <a:p>
                      <a:pPr marL="342900" marR="0" lvl="0" indent="-342900">
                        <a:spcBef>
                          <a:spcPts val="0"/>
                        </a:spcBef>
                        <a:spcAft>
                          <a:spcPts val="0"/>
                        </a:spcAft>
                        <a:buFont typeface="+mj-lt"/>
                        <a:buAutoNum type="arabicPeriod"/>
                        <a:tabLst>
                          <a:tab pos="457200" algn="l"/>
                        </a:tabLst>
                      </a:pPr>
                      <a:r>
                        <a:rPr lang="en-US" sz="1000" b="0" dirty="0">
                          <a:solidFill>
                            <a:schemeClr val="tx1"/>
                          </a:solidFill>
                          <a:effectLst/>
                          <a:latin typeface="Arial Nova" panose="020B0504020202020204" pitchFamily="34" charset="0"/>
                          <a:ea typeface="Times New Roman" panose="02020603050405020304" pitchFamily="18" charset="0"/>
                        </a:rPr>
                        <a:t>Contractor Risk Agreement (CRA) / </a:t>
                      </a:r>
                      <a:r>
                        <a:rPr lang="en-US" sz="1000" b="0" dirty="0" err="1">
                          <a:solidFill>
                            <a:schemeClr val="tx1"/>
                          </a:solidFill>
                          <a:effectLst/>
                          <a:latin typeface="Arial Nova" panose="020B0504020202020204" pitchFamily="34" charset="0"/>
                          <a:ea typeface="Times New Roman" panose="02020603050405020304" pitchFamily="18" charset="0"/>
                        </a:rPr>
                        <a:t>TennCare</a:t>
                      </a:r>
                      <a:r>
                        <a:rPr lang="en-US" sz="1000" b="0" dirty="0">
                          <a:solidFill>
                            <a:schemeClr val="tx1"/>
                          </a:solidFill>
                          <a:effectLst/>
                          <a:latin typeface="Arial Nova" panose="020B0504020202020204" pitchFamily="34" charset="0"/>
                          <a:ea typeface="Times New Roman" panose="02020603050405020304" pitchFamily="18" charset="0"/>
                        </a:rPr>
                        <a:t> Rules</a:t>
                      </a:r>
                    </a:p>
                    <a:p>
                      <a:pPr marL="342900" marR="0" lvl="0" indent="-342900">
                        <a:spcBef>
                          <a:spcPts val="0"/>
                        </a:spcBef>
                        <a:spcAft>
                          <a:spcPts val="0"/>
                        </a:spcAft>
                        <a:buFont typeface="+mj-lt"/>
                        <a:buAutoNum type="arabicPeriod"/>
                        <a:tabLst>
                          <a:tab pos="457200" algn="l"/>
                        </a:tabLst>
                      </a:pPr>
                      <a:endParaRPr lang="en-US" sz="1000" b="0" dirty="0">
                        <a:solidFill>
                          <a:schemeClr val="tx1"/>
                        </a:solidFill>
                        <a:effectLst/>
                        <a:latin typeface="Arial Nova" panose="020B050402020202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000" b="0" dirty="0">
                          <a:solidFill>
                            <a:schemeClr val="tx1"/>
                          </a:solidFill>
                          <a:effectLst/>
                          <a:latin typeface="Arial Nova" panose="020B0504020202020204" pitchFamily="34" charset="0"/>
                          <a:ea typeface="Times New Roman" panose="02020603050405020304" pitchFamily="18" charset="0"/>
                        </a:rPr>
                        <a:t>BCBST Medical Policy (MPM)</a:t>
                      </a:r>
                    </a:p>
                    <a:p>
                      <a:pPr marL="342900" marR="0" lvl="0" indent="-342900">
                        <a:spcBef>
                          <a:spcPts val="0"/>
                        </a:spcBef>
                        <a:spcAft>
                          <a:spcPts val="0"/>
                        </a:spcAft>
                        <a:buFont typeface="+mj-lt"/>
                        <a:buAutoNum type="arabicPeriod"/>
                        <a:tabLst>
                          <a:tab pos="457200" algn="l"/>
                        </a:tabLst>
                      </a:pPr>
                      <a:endParaRPr lang="en-US" sz="1000" b="0" dirty="0">
                        <a:solidFill>
                          <a:schemeClr val="tx1"/>
                        </a:solidFill>
                        <a:effectLst/>
                        <a:latin typeface="Arial Nova" panose="020B050402020202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000" b="0" dirty="0">
                          <a:solidFill>
                            <a:schemeClr val="tx1"/>
                          </a:solidFill>
                          <a:effectLst/>
                          <a:latin typeface="Arial Nova" panose="020B0504020202020204" pitchFamily="34" charset="0"/>
                          <a:ea typeface="Times New Roman" panose="02020603050405020304" pitchFamily="18" charset="0"/>
                        </a:rPr>
                        <a:t>MCG Guidelines</a:t>
                      </a:r>
                    </a:p>
                    <a:p>
                      <a:pPr marL="342900" marR="0" lvl="0" indent="-342900">
                        <a:spcBef>
                          <a:spcPts val="0"/>
                        </a:spcBef>
                        <a:spcAft>
                          <a:spcPts val="0"/>
                        </a:spcAft>
                        <a:buFont typeface="+mj-lt"/>
                        <a:buAutoNum type="arabicPeriod"/>
                        <a:tabLst>
                          <a:tab pos="457200" algn="l"/>
                        </a:tabLst>
                      </a:pPr>
                      <a:endParaRPr lang="en-US" sz="1000" b="0" dirty="0">
                        <a:solidFill>
                          <a:schemeClr val="tx1"/>
                        </a:solidFill>
                        <a:effectLst/>
                        <a:latin typeface="Arial Nova" panose="020B050402020202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000" b="0" dirty="0">
                          <a:solidFill>
                            <a:schemeClr val="tx1"/>
                          </a:solidFill>
                          <a:effectLst/>
                          <a:latin typeface="Arial Nova" panose="020B0504020202020204" pitchFamily="34" charset="0"/>
                          <a:ea typeface="Times New Roman" panose="02020603050405020304" pitchFamily="18" charset="0"/>
                        </a:rPr>
                        <a:t>Center for Medicare / Medicaid Services (CMS) / Local Coverage Determinations (LCD’s)</a:t>
                      </a:r>
                      <a:endParaRPr lang="en-US" sz="1000" b="0" dirty="0">
                        <a:solidFill>
                          <a:schemeClr val="tx1"/>
                        </a:solidFill>
                        <a:effectLst/>
                        <a:latin typeface="Arial Nova" panose="020B0504020202020204" pitchFamily="34" charset="0"/>
                        <a:ea typeface="Calibri" panose="020F0502020204030204" pitchFamily="34" charset="0"/>
                      </a:endParaRPr>
                    </a:p>
                    <a:p>
                      <a:pPr marL="742950" marR="0" lvl="1" indent="-285750">
                        <a:spcBef>
                          <a:spcPts val="0"/>
                        </a:spcBef>
                        <a:spcAft>
                          <a:spcPts val="0"/>
                        </a:spcAft>
                        <a:buFont typeface="Calibri" panose="020F0502020204030204" pitchFamily="34" charset="0"/>
                        <a:buChar char="•"/>
                        <a:tabLst>
                          <a:tab pos="914400" algn="l"/>
                        </a:tabLst>
                      </a:pPr>
                      <a:r>
                        <a:rPr lang="en-US" sz="1000" b="0" dirty="0">
                          <a:solidFill>
                            <a:schemeClr val="tx1"/>
                          </a:solidFill>
                          <a:effectLst/>
                          <a:latin typeface="Arial Nova" panose="020B0504020202020204" pitchFamily="34" charset="0"/>
                          <a:ea typeface="Times New Roman" panose="02020603050405020304" pitchFamily="18" charset="0"/>
                          <a:cs typeface="Times New Roman" panose="02020603050405020304" pitchFamily="18" charset="0"/>
                        </a:rPr>
                        <a:t>Durable Medical Equipment Only</a:t>
                      </a:r>
                    </a:p>
                    <a:p>
                      <a:pPr marL="742950" marR="0" lvl="1" indent="-285750">
                        <a:spcBef>
                          <a:spcPts val="0"/>
                        </a:spcBef>
                        <a:spcAft>
                          <a:spcPts val="0"/>
                        </a:spcAft>
                        <a:buFont typeface="Calibri" panose="020F0502020204030204" pitchFamily="34" charset="0"/>
                        <a:buChar char="•"/>
                        <a:tabLst>
                          <a:tab pos="914400" algn="l"/>
                        </a:tabLst>
                      </a:pPr>
                      <a:endParaRPr lang="en-US" sz="1000" b="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00" b="0" dirty="0">
                          <a:solidFill>
                            <a:schemeClr val="tx1"/>
                          </a:solidFill>
                          <a:effectLst/>
                          <a:latin typeface="Arial Nova" panose="020B0504020202020204" pitchFamily="34" charset="0"/>
                          <a:ea typeface="Times New Roman" panose="02020603050405020304" pitchFamily="18" charset="0"/>
                        </a:rPr>
                        <a:t>Clinical Judgment</a:t>
                      </a:r>
                      <a:endParaRPr lang="en-US" sz="1000" b="0" dirty="0">
                        <a:solidFill>
                          <a:schemeClr val="tx1"/>
                        </a:solidFill>
                        <a:effectLst/>
                        <a:latin typeface="Arial Nova" panose="020B0504020202020204" pitchFamily="34" charset="0"/>
                        <a:ea typeface="Calibri" panose="020F0502020204030204" pitchFamily="34" charset="0"/>
                      </a:endParaRPr>
                    </a:p>
                    <a:p>
                      <a:pPr marL="228600" marR="0">
                        <a:lnSpc>
                          <a:spcPct val="115000"/>
                        </a:lnSpc>
                        <a:spcBef>
                          <a:spcPts val="0"/>
                        </a:spcBef>
                        <a:spcAft>
                          <a:spcPts val="0"/>
                        </a:spcAft>
                      </a:pPr>
                      <a:endParaRPr lang="en-US" sz="900" kern="1200" dirty="0">
                        <a:solidFill>
                          <a:srgbClr val="026AB2"/>
                        </a:solidFill>
                        <a:latin typeface="Arial Nova" panose="020B0504020202020204" pitchFamily="34" charset="0"/>
                        <a:ea typeface="+mn-ea"/>
                        <a:cs typeface="Avenir Book"/>
                      </a:endParaRPr>
                    </a:p>
                  </a:txBody>
                  <a:tcPr marL="54693" marR="54693" marT="0" marB="0">
                    <a:solidFill>
                      <a:schemeClr val="bg1">
                        <a:lumMod val="95000"/>
                      </a:schemeClr>
                    </a:solidFill>
                  </a:tcPr>
                </a:tc>
                <a:tc>
                  <a:txBody>
                    <a:bodyPr/>
                    <a:lstStyle/>
                    <a:p>
                      <a:pPr marL="228600" marR="0">
                        <a:lnSpc>
                          <a:spcPct val="115000"/>
                        </a:lnSpc>
                        <a:spcBef>
                          <a:spcPts val="0"/>
                        </a:spcBef>
                        <a:spcAft>
                          <a:spcPts val="0"/>
                        </a:spcAft>
                      </a:pPr>
                      <a:r>
                        <a:rPr lang="en-US" sz="900" kern="1200" dirty="0">
                          <a:solidFill>
                            <a:srgbClr val="026AB2"/>
                          </a:solidFill>
                          <a:latin typeface="Avenir Book"/>
                          <a:ea typeface="+mn-ea"/>
                          <a:cs typeface="Avenir Book"/>
                        </a:rPr>
                        <a:t> </a:t>
                      </a:r>
                    </a:p>
                    <a:p>
                      <a:pPr marL="342900" marR="0" lvl="0" indent="-342900">
                        <a:spcBef>
                          <a:spcPts val="0"/>
                        </a:spcBef>
                        <a:spcAft>
                          <a:spcPts val="0"/>
                        </a:spcAft>
                        <a:buClr>
                          <a:schemeClr val="tx1"/>
                        </a:buClr>
                        <a:buFont typeface="Arial" panose="020B0604020202020204" pitchFamily="34" charset="0"/>
                        <a:buChar char="•"/>
                        <a:tabLst>
                          <a:tab pos="457200" algn="l"/>
                        </a:tabLst>
                      </a:pPr>
                      <a:r>
                        <a:rPr lang="en-US" sz="1050" dirty="0">
                          <a:effectLst/>
                          <a:latin typeface="Arial Nova" panose="020B0504020202020204" pitchFamily="34" charset="0"/>
                          <a:ea typeface="Times New Roman" panose="02020603050405020304" pitchFamily="18" charset="0"/>
                          <a:cs typeface="Times New Roman" panose="02020603050405020304" pitchFamily="18" charset="0"/>
                        </a:rPr>
                        <a:t>The law (Title 18 of the SSA);</a:t>
                      </a:r>
                      <a:endParaRPr lang="en-US" sz="1050" dirty="0">
                        <a:effectLst/>
                        <a:latin typeface="Arial Nova" panose="020B05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chemeClr val="tx1"/>
                        </a:buClr>
                        <a:buFont typeface="Arial" panose="020B0604020202020204" pitchFamily="34" charset="0"/>
                        <a:buChar char="•"/>
                        <a:tabLst>
                          <a:tab pos="457200" algn="l"/>
                        </a:tabLst>
                      </a:pPr>
                      <a:r>
                        <a:rPr lang="en-US" sz="1050" dirty="0">
                          <a:effectLst/>
                          <a:latin typeface="Arial Nova" panose="020B0504020202020204" pitchFamily="34" charset="0"/>
                          <a:ea typeface="Times New Roman" panose="02020603050405020304" pitchFamily="18" charset="0"/>
                          <a:cs typeface="Times New Roman" panose="02020603050405020304" pitchFamily="18" charset="0"/>
                        </a:rPr>
                        <a:t>The Regulations (Title 42 Code of Federal Regulations (CFR) parts 422 and 476);</a:t>
                      </a:r>
                      <a:endParaRPr lang="en-US" sz="1050" dirty="0">
                        <a:effectLst/>
                        <a:latin typeface="Arial Nova" panose="020B05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chemeClr val="tx1"/>
                        </a:buClr>
                        <a:buFont typeface="Arial" panose="020B0604020202020204" pitchFamily="34" charset="0"/>
                        <a:buChar char="•"/>
                        <a:tabLst>
                          <a:tab pos="457200" algn="l"/>
                        </a:tabLst>
                      </a:pPr>
                      <a:r>
                        <a:rPr lang="en-US" sz="1050" dirty="0">
                          <a:effectLst/>
                          <a:latin typeface="Arial Nova" panose="020B0504020202020204" pitchFamily="34" charset="0"/>
                          <a:ea typeface="Times New Roman" panose="02020603050405020304" pitchFamily="18" charset="0"/>
                          <a:cs typeface="Times New Roman" panose="02020603050405020304" pitchFamily="18" charset="0"/>
                        </a:rPr>
                        <a:t>National Coverage Determinations (Pub 100-03 of the Internet Only</a:t>
                      </a:r>
                      <a:endParaRPr lang="en-US" sz="1050" dirty="0">
                        <a:effectLst/>
                        <a:latin typeface="Arial Nova" panose="020B05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chemeClr val="tx1"/>
                        </a:buClr>
                        <a:buFont typeface="Arial" panose="020B0604020202020204" pitchFamily="34" charset="0"/>
                        <a:buChar char="•"/>
                        <a:tabLst>
                          <a:tab pos="457200" algn="l"/>
                        </a:tabLst>
                      </a:pPr>
                      <a:r>
                        <a:rPr lang="en-US" sz="1050" u="sng" dirty="0">
                          <a:solidFill>
                            <a:srgbClr val="0563C1"/>
                          </a:solidFill>
                          <a:effectLst/>
                          <a:latin typeface="Arial Nova" panose="020B05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http://www.cms.gov/mcd/search.asp</a:t>
                      </a:r>
                      <a:r>
                        <a:rPr lang="en-US" sz="1050" u="sng" dirty="0">
                          <a:effectLst/>
                          <a:latin typeface="Arial Nova" panose="020B0504020202020204" pitchFamily="34" charset="0"/>
                          <a:ea typeface="Times New Roman" panose="02020603050405020304" pitchFamily="18" charset="0"/>
                          <a:cs typeface="Times New Roman" panose="02020603050405020304" pitchFamily="18" charset="0"/>
                        </a:rPr>
                        <a:t>;</a:t>
                      </a:r>
                      <a:endParaRPr lang="en-US" sz="1050" dirty="0">
                        <a:effectLst/>
                        <a:latin typeface="Arial Nova" panose="020B05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chemeClr val="tx1"/>
                        </a:buClr>
                        <a:buFont typeface="Arial" panose="020B0604020202020204" pitchFamily="34" charset="0"/>
                        <a:buChar char="•"/>
                        <a:tabLst>
                          <a:tab pos="457200" algn="l"/>
                        </a:tabLst>
                      </a:pPr>
                      <a:r>
                        <a:rPr lang="en-US" sz="1050" dirty="0">
                          <a:effectLst/>
                          <a:latin typeface="Arial Nova" panose="020B0504020202020204" pitchFamily="34" charset="0"/>
                          <a:ea typeface="Times New Roman" panose="02020603050405020304" pitchFamily="18" charset="0"/>
                          <a:cs typeface="Times New Roman" panose="02020603050405020304" pitchFamily="18" charset="0"/>
                        </a:rPr>
                        <a:t>MA Benefit Policy Manual (IOM 100-02);</a:t>
                      </a:r>
                      <a:endParaRPr lang="en-US" sz="1050" dirty="0">
                        <a:effectLst/>
                        <a:latin typeface="Arial Nova" panose="020B05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chemeClr val="tx1"/>
                        </a:buClr>
                        <a:buFont typeface="Arial" panose="020B0604020202020204" pitchFamily="34" charset="0"/>
                        <a:buChar char="•"/>
                        <a:tabLst>
                          <a:tab pos="457200" algn="l"/>
                        </a:tabLst>
                      </a:pPr>
                      <a:r>
                        <a:rPr lang="en-US" sz="1050" dirty="0">
                          <a:effectLst/>
                          <a:latin typeface="Arial Nova" panose="020B0504020202020204" pitchFamily="34" charset="0"/>
                          <a:ea typeface="Times New Roman" panose="02020603050405020304" pitchFamily="18" charset="0"/>
                          <a:cs typeface="Times New Roman" panose="02020603050405020304" pitchFamily="18" charset="0"/>
                        </a:rPr>
                        <a:t>Local Coverage Determinations </a:t>
                      </a:r>
                      <a:r>
                        <a:rPr lang="en-US" sz="1050" u="sng" dirty="0">
                          <a:solidFill>
                            <a:srgbClr val="0563C1"/>
                          </a:solidFill>
                          <a:effectLst/>
                          <a:latin typeface="Arial Nova" panose="020B0504020202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http://www.cms.gov/mcd/search.asp</a:t>
                      </a:r>
                      <a:r>
                        <a:rPr lang="en-US" sz="1050" dirty="0">
                          <a:effectLst/>
                          <a:latin typeface="Arial Nova" panose="020B0504020202020204" pitchFamily="34" charset="0"/>
                          <a:ea typeface="Times New Roman" panose="02020603050405020304" pitchFamily="18" charset="0"/>
                          <a:cs typeface="Times New Roman" panose="02020603050405020304" pitchFamily="18" charset="0"/>
                        </a:rPr>
                        <a:t>;</a:t>
                      </a:r>
                      <a:endParaRPr lang="en-US" sz="1050" dirty="0">
                        <a:effectLst/>
                        <a:latin typeface="Arial Nova" panose="020B05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chemeClr val="tx1"/>
                        </a:buClr>
                        <a:buFont typeface="Arial" panose="020B0604020202020204" pitchFamily="34" charset="0"/>
                        <a:buChar char="•"/>
                        <a:tabLst>
                          <a:tab pos="457200" algn="l"/>
                        </a:tabLst>
                      </a:pPr>
                      <a:r>
                        <a:rPr lang="en-US" sz="1050" dirty="0">
                          <a:effectLst/>
                          <a:latin typeface="Arial Nova" panose="020B0504020202020204" pitchFamily="34" charset="0"/>
                          <a:ea typeface="Times New Roman" panose="02020603050405020304" pitchFamily="18" charset="0"/>
                          <a:cs typeface="Times New Roman" panose="02020603050405020304" pitchFamily="18" charset="0"/>
                        </a:rPr>
                        <a:t>Coverage guidelines in Interpretive Manuals (Internet Only Manual (IOM), sub manuals Pub 100-04 Claims Processing,  Pub 100-08 Program Integrity Manual, Pub 100-10 QIO manual, Pub 100-16 Medicare Managed Care Manual; </a:t>
                      </a:r>
                      <a:endParaRPr lang="en-US" sz="1050" dirty="0">
                        <a:effectLst/>
                        <a:latin typeface="Arial Nova" panose="020B05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chemeClr val="tx1"/>
                        </a:buClr>
                        <a:buFont typeface="Arial" panose="020B0604020202020204" pitchFamily="34" charset="0"/>
                        <a:buChar char="•"/>
                        <a:tabLst>
                          <a:tab pos="457200" algn="l"/>
                        </a:tabLst>
                      </a:pPr>
                      <a:r>
                        <a:rPr lang="en-US" sz="1050" dirty="0">
                          <a:effectLst/>
                          <a:latin typeface="Arial Nova" panose="020B0504020202020204" pitchFamily="34" charset="0"/>
                          <a:ea typeface="Times New Roman" panose="02020603050405020304" pitchFamily="18" charset="0"/>
                          <a:cs typeface="Times New Roman" panose="02020603050405020304" pitchFamily="18" charset="0"/>
                        </a:rPr>
                        <a:t>Durable Medical Equipment Medicare Administrative Contractor (DMEMAC) </a:t>
                      </a:r>
                      <a:endParaRPr lang="en-US" sz="1050" dirty="0">
                        <a:effectLst/>
                        <a:latin typeface="Arial Nova" panose="020B05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chemeClr val="tx1"/>
                        </a:buClr>
                        <a:buFont typeface="Arial" panose="020B0604020202020204" pitchFamily="34" charset="0"/>
                        <a:buChar char="•"/>
                        <a:tabLst>
                          <a:tab pos="457200" algn="l"/>
                        </a:tabLst>
                      </a:pPr>
                      <a:r>
                        <a:rPr lang="en-US" sz="1050" u="sng" dirty="0">
                          <a:solidFill>
                            <a:srgbClr val="0563C1"/>
                          </a:solidFill>
                          <a:effectLst/>
                          <a:latin typeface="Arial Nova" panose="020B0504020202020204" pitchFamily="34"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https://www.cms.gov/medicare-coverage-database/indexes/contacts-durable-medical-equipment-medicare-administrative-contractor-index.aspx?bc=AgAAAAAAAAAAAA%3d%3d&amp;</a:t>
                      </a:r>
                      <a:r>
                        <a:rPr lang="en-US" sz="1050" dirty="0">
                          <a:effectLst/>
                          <a:latin typeface="Arial Nova" panose="020B0504020202020204" pitchFamily="34" charset="0"/>
                          <a:ea typeface="Times New Roman" panose="02020603050405020304" pitchFamily="18" charset="0"/>
                          <a:cs typeface="Times New Roman" panose="02020603050405020304" pitchFamily="18" charset="0"/>
                        </a:rPr>
                        <a:t>);</a:t>
                      </a:r>
                      <a:endParaRPr lang="en-US" sz="1050" dirty="0">
                        <a:effectLst/>
                        <a:latin typeface="Arial Nova" panose="020B05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chemeClr val="tx1"/>
                        </a:buClr>
                        <a:buFont typeface="Arial" panose="020B0604020202020204" pitchFamily="34" charset="0"/>
                        <a:buChar char="•"/>
                        <a:tabLst>
                          <a:tab pos="457200" algn="l"/>
                        </a:tabLst>
                      </a:pPr>
                      <a:r>
                        <a:rPr lang="en-US" sz="1050" dirty="0">
                          <a:effectLst/>
                          <a:latin typeface="Arial Nova" panose="020B0504020202020204" pitchFamily="34" charset="0"/>
                          <a:ea typeface="Times New Roman" panose="02020603050405020304" pitchFamily="18" charset="0"/>
                          <a:cs typeface="Times New Roman" panose="02020603050405020304" pitchFamily="18" charset="0"/>
                        </a:rPr>
                        <a:t>Program Safeguard Contractor (PSC) local coverage determinations;</a:t>
                      </a:r>
                      <a:endParaRPr lang="en-US" sz="1050" dirty="0">
                        <a:effectLst/>
                        <a:latin typeface="Arial Nova" panose="020B05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chemeClr val="tx1"/>
                        </a:buClr>
                        <a:buFont typeface="Arial" panose="020B0604020202020204" pitchFamily="34" charset="0"/>
                        <a:buChar char="•"/>
                        <a:tabLst>
                          <a:tab pos="457200" algn="l"/>
                        </a:tabLst>
                      </a:pPr>
                      <a:r>
                        <a:rPr lang="en-US" sz="1050" dirty="0">
                          <a:effectLst/>
                          <a:latin typeface="Arial Nova" panose="020B0504020202020204" pitchFamily="34" charset="0"/>
                          <a:ea typeface="Times New Roman" panose="02020603050405020304" pitchFamily="18" charset="0"/>
                          <a:cs typeface="Times New Roman" panose="02020603050405020304" pitchFamily="18" charset="0"/>
                        </a:rPr>
                        <a:t>MCG criteria;</a:t>
                      </a:r>
                      <a:endParaRPr lang="en-US" sz="1050" dirty="0">
                        <a:effectLst/>
                        <a:latin typeface="Arial Nova" panose="020B05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chemeClr val="tx1"/>
                        </a:buClr>
                        <a:buFont typeface="Arial" panose="020B0604020202020204" pitchFamily="34" charset="0"/>
                        <a:buChar char="•"/>
                        <a:tabLst>
                          <a:tab pos="457200" algn="l"/>
                        </a:tabLst>
                      </a:pPr>
                      <a:r>
                        <a:rPr lang="en-US" sz="1050" dirty="0">
                          <a:effectLst/>
                          <a:latin typeface="Arial Nova" panose="020B0504020202020204" pitchFamily="34" charset="0"/>
                          <a:ea typeface="Times New Roman" panose="02020603050405020304" pitchFamily="18" charset="0"/>
                          <a:cs typeface="Times New Roman" panose="02020603050405020304" pitchFamily="18" charset="0"/>
                        </a:rPr>
                        <a:t>BlueCross Utilization Guidelines (</a:t>
                      </a:r>
                      <a:r>
                        <a:rPr lang="en-US" sz="1050" u="sng" dirty="0">
                          <a:solidFill>
                            <a:srgbClr val="0563C1"/>
                          </a:solidFill>
                          <a:effectLst/>
                          <a:latin typeface="Arial Nova" panose="020B0504020202020204" pitchFamily="34"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http://www.bcbst.com/providers/UM_Guidelines/</a:t>
                      </a:r>
                      <a:r>
                        <a:rPr lang="en-US" sz="1050" dirty="0">
                          <a:effectLst/>
                          <a:latin typeface="Arial Nova" panose="020B0504020202020204" pitchFamily="34" charset="0"/>
                          <a:ea typeface="Times New Roman" panose="02020603050405020304" pitchFamily="18" charset="0"/>
                          <a:cs typeface="Times New Roman" panose="02020603050405020304" pitchFamily="18" charset="0"/>
                        </a:rPr>
                        <a:t>)</a:t>
                      </a:r>
                      <a:r>
                        <a:rPr lang="en-US" sz="1050" u="sng" dirty="0">
                          <a:effectLst/>
                          <a:latin typeface="Arial Nova" panose="020B0504020202020204" pitchFamily="34" charset="0"/>
                          <a:ea typeface="Times New Roman" panose="02020603050405020304" pitchFamily="18" charset="0"/>
                          <a:cs typeface="Times New Roman" panose="02020603050405020304" pitchFamily="18" charset="0"/>
                        </a:rPr>
                        <a:t>;</a:t>
                      </a:r>
                      <a:r>
                        <a:rPr lang="en-US" sz="1050" dirty="0">
                          <a:effectLst/>
                          <a:latin typeface="Arial Nova" panose="020B0504020202020204" pitchFamily="34" charset="0"/>
                          <a:ea typeface="Times New Roman" panose="02020603050405020304" pitchFamily="18" charset="0"/>
                          <a:cs typeface="Times New Roman" panose="02020603050405020304" pitchFamily="18" charset="0"/>
                        </a:rPr>
                        <a:t> </a:t>
                      </a:r>
                      <a:endParaRPr lang="en-US" sz="1050" dirty="0">
                        <a:effectLst/>
                        <a:latin typeface="Arial Nova" panose="020B05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chemeClr val="tx1"/>
                        </a:buClr>
                        <a:buFont typeface="Arial" panose="020B0604020202020204" pitchFamily="34" charset="0"/>
                        <a:buChar char="•"/>
                        <a:tabLst>
                          <a:tab pos="457200" algn="l"/>
                        </a:tabLst>
                      </a:pPr>
                      <a:r>
                        <a:rPr lang="en-US" sz="1050" dirty="0">
                          <a:effectLst/>
                          <a:latin typeface="Arial Nova" panose="020B0504020202020204" pitchFamily="34" charset="0"/>
                          <a:ea typeface="Times New Roman" panose="02020603050405020304" pitchFamily="18" charset="0"/>
                          <a:cs typeface="Times New Roman" panose="02020603050405020304" pitchFamily="18" charset="0"/>
                        </a:rPr>
                        <a:t>BlueCross Medical Policy;</a:t>
                      </a:r>
                      <a:endParaRPr lang="en-US" sz="1050" dirty="0">
                        <a:effectLst/>
                        <a:latin typeface="Arial Nova" panose="020B05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chemeClr val="tx1"/>
                        </a:buClr>
                        <a:buFont typeface="Arial" panose="020B0604020202020204" pitchFamily="34" charset="0"/>
                        <a:buChar char="•"/>
                        <a:tabLst>
                          <a:tab pos="457200" algn="l"/>
                        </a:tabLst>
                      </a:pPr>
                      <a:r>
                        <a:rPr lang="en-US" sz="1050" dirty="0">
                          <a:effectLst/>
                          <a:latin typeface="Arial Nova" panose="020B0504020202020204" pitchFamily="34" charset="0"/>
                          <a:ea typeface="Times New Roman" panose="02020603050405020304" pitchFamily="18" charset="0"/>
                          <a:cs typeface="Times New Roman" panose="02020603050405020304" pitchFamily="18" charset="0"/>
                        </a:rPr>
                        <a:t>Supplemental Benefits and Limitations as outlined in the Member’s Evidence of Coverage;</a:t>
                      </a:r>
                      <a:endParaRPr lang="en-US" sz="1050" dirty="0">
                        <a:effectLst/>
                        <a:latin typeface="Arial Nova" panose="020B05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chemeClr val="tx1"/>
                        </a:buClr>
                        <a:buFont typeface="Arial" panose="020B0604020202020204" pitchFamily="34" charset="0"/>
                        <a:buChar char="•"/>
                        <a:tabLst>
                          <a:tab pos="457200" algn="l"/>
                        </a:tabLst>
                      </a:pPr>
                      <a:r>
                        <a:rPr lang="en-US" sz="1050" dirty="0">
                          <a:effectLst/>
                          <a:latin typeface="Arial Nova" panose="020B0504020202020204" pitchFamily="34" charset="0"/>
                          <a:ea typeface="Times New Roman" panose="02020603050405020304" pitchFamily="18" charset="0"/>
                          <a:cs typeface="Times New Roman" panose="02020603050405020304" pitchFamily="18" charset="0"/>
                        </a:rPr>
                        <a:t>U.S. F.D.A Approved Indications for Medications; </a:t>
                      </a:r>
                      <a:endParaRPr lang="en-US" sz="1050" dirty="0">
                        <a:effectLst/>
                        <a:latin typeface="Arial Nova" panose="020B05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chemeClr val="tx1"/>
                        </a:buClr>
                        <a:buFont typeface="Arial" panose="020B0604020202020204" pitchFamily="34" charset="0"/>
                        <a:buChar char="•"/>
                        <a:tabLst>
                          <a:tab pos="457200" algn="l"/>
                        </a:tabLst>
                      </a:pPr>
                      <a:r>
                        <a:rPr lang="en-US" sz="1050" dirty="0">
                          <a:effectLst/>
                          <a:latin typeface="Arial Nova" panose="020B0504020202020204" pitchFamily="34" charset="0"/>
                          <a:ea typeface="Times New Roman" panose="02020603050405020304" pitchFamily="18" charset="0"/>
                          <a:cs typeface="Times New Roman" panose="02020603050405020304" pitchFamily="18" charset="0"/>
                        </a:rPr>
                        <a:t>Other major payer policy and peer reviewed literature.</a:t>
                      </a:r>
                      <a:endParaRPr lang="en-US" sz="1050" dirty="0">
                        <a:effectLst/>
                        <a:latin typeface="Arial Nova" panose="020B050402020202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endParaRPr lang="en-US" sz="900" kern="1200" dirty="0">
                        <a:solidFill>
                          <a:srgbClr val="026AB2"/>
                        </a:solidFill>
                        <a:latin typeface="Avenir Book"/>
                        <a:ea typeface="+mn-ea"/>
                        <a:cs typeface="Avenir Book"/>
                      </a:endParaRPr>
                    </a:p>
                  </a:txBody>
                  <a:tcPr marL="54693" marR="54693" marT="0" marB="0">
                    <a:solidFill>
                      <a:schemeClr val="bg1">
                        <a:lumMod val="95000"/>
                      </a:schemeClr>
                    </a:solidFill>
                  </a:tcPr>
                </a:tc>
                <a:extLst>
                  <a:ext uri="{0D108BD9-81ED-4DB2-BD59-A6C34878D82A}">
                    <a16:rowId xmlns:a16="http://schemas.microsoft.com/office/drawing/2014/main" val="10001"/>
                  </a:ext>
                </a:extLst>
              </a:tr>
            </a:tbl>
          </a:graphicData>
        </a:graphic>
      </p:graphicFrame>
      <p:sp>
        <p:nvSpPr>
          <p:cNvPr id="4" name="Text Placeholder 3"/>
          <p:cNvSpPr>
            <a:spLocks noGrp="1"/>
          </p:cNvSpPr>
          <p:nvPr>
            <p:ph type="body" sz="quarter" idx="10"/>
          </p:nvPr>
        </p:nvSpPr>
        <p:spPr>
          <a:xfrm>
            <a:off x="844709" y="275853"/>
            <a:ext cx="7152325" cy="475090"/>
          </a:xfrm>
        </p:spPr>
        <p:txBody>
          <a:bodyPr>
            <a:noAutofit/>
          </a:bodyPr>
          <a:lstStyle/>
          <a:p>
            <a:r>
              <a:rPr lang="en-US" sz="2800" dirty="0">
                <a:latin typeface="Franklin Gothic Book" panose="020B0503020102020204" pitchFamily="34" charset="0"/>
                <a:cs typeface="Avenir Heavy"/>
              </a:rPr>
              <a:t>Medical Policy Criteria Hierarchy</a:t>
            </a:r>
          </a:p>
        </p:txBody>
      </p:sp>
      <p:sp>
        <p:nvSpPr>
          <p:cNvPr id="6" name="Rectangle 2"/>
          <p:cNvSpPr>
            <a:spLocks noChangeArrowheads="1"/>
          </p:cNvSpPr>
          <p:nvPr/>
        </p:nvSpPr>
        <p:spPr bwMode="auto">
          <a:xfrm>
            <a:off x="760413" y="1965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2" name="Slide Number Placeholder 1"/>
          <p:cNvSpPr>
            <a:spLocks noGrp="1"/>
          </p:cNvSpPr>
          <p:nvPr>
            <p:ph type="sldNum" sz="quarter" idx="4"/>
          </p:nvPr>
        </p:nvSpPr>
        <p:spPr>
          <a:xfrm>
            <a:off x="4251331" y="6482012"/>
            <a:ext cx="641338" cy="31549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1" i="0" u="none" strike="noStrike" kern="1200" cap="none" spc="0" normalizeH="0" baseline="0" noProof="0" smtClean="0">
                <a:ln>
                  <a:noFill/>
                </a:ln>
                <a:solidFill>
                  <a:srgbClr val="FD8C26"/>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dirty="0">
              <a:ln>
                <a:noFill/>
              </a:ln>
              <a:solidFill>
                <a:srgbClr val="FD8C26"/>
              </a:solidFill>
              <a:effectLst/>
              <a:uLnTx/>
              <a:uFillTx/>
              <a:latin typeface="Franklin Gothic Book"/>
              <a:ea typeface="+mn-ea"/>
            </a:endParaRPr>
          </a:p>
        </p:txBody>
      </p:sp>
    </p:spTree>
    <p:extLst>
      <p:ext uri="{BB962C8B-B14F-4D97-AF65-F5344CB8AC3E}">
        <p14:creationId xmlns:p14="http://schemas.microsoft.com/office/powerpoint/2010/main" val="3373129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
        <p:nvSpPr>
          <p:cNvPr id="4" name="Title 3"/>
          <p:cNvSpPr>
            <a:spLocks noGrp="1"/>
          </p:cNvSpPr>
          <p:nvPr>
            <p:ph type="title"/>
          </p:nvPr>
        </p:nvSpPr>
        <p:spPr>
          <a:xfrm>
            <a:off x="612395" y="218662"/>
            <a:ext cx="6664145" cy="442452"/>
          </a:xfrm>
        </p:spPr>
        <p:txBody>
          <a:bodyPr/>
          <a:lstStyle/>
          <a:p>
            <a:pPr algn="ctr"/>
            <a:r>
              <a:rPr lang="en-US" sz="3200" dirty="0">
                <a:solidFill>
                  <a:schemeClr val="bg1"/>
                </a:solidFill>
              </a:rPr>
              <a:t>Cite Guideline Transparency (CGT)</a:t>
            </a:r>
          </a:p>
        </p:txBody>
      </p:sp>
      <p:sp>
        <p:nvSpPr>
          <p:cNvPr id="7" name="Content Placeholder 6"/>
          <p:cNvSpPr>
            <a:spLocks noGrp="1"/>
          </p:cNvSpPr>
          <p:nvPr>
            <p:ph idx="1"/>
          </p:nvPr>
        </p:nvSpPr>
        <p:spPr>
          <a:xfrm>
            <a:off x="355156" y="1533772"/>
            <a:ext cx="8433688" cy="4712328"/>
          </a:xfrm>
        </p:spPr>
        <p:txBody>
          <a:bodyPr>
            <a:normAutofit fontScale="92500" lnSpcReduction="10000"/>
          </a:bodyPr>
          <a:lstStyle/>
          <a:p>
            <a:r>
              <a:rPr lang="en-US" sz="2400" dirty="0">
                <a:latin typeface="Arial Nova" panose="020B0504020202020204" pitchFamily="34" charset="0"/>
              </a:rPr>
              <a:t>Cite Guideline Transparency allows providers, members, prospective members, etc., access to view the MCG guidelines and is located at the following link: </a:t>
            </a:r>
            <a:r>
              <a:rPr lang="en-US" sz="2400" u="sng" dirty="0">
                <a:latin typeface="Arial Nova" panose="020B0504020202020204" pitchFamily="34" charset="0"/>
              </a:rPr>
              <a:t>https://bcbst.access.mcg.com/index </a:t>
            </a:r>
          </a:p>
          <a:p>
            <a:endParaRPr lang="en-US" sz="2400" u="sng" dirty="0">
              <a:latin typeface="Arial Nova" panose="020B0504020202020204" pitchFamily="34" charset="0"/>
            </a:endParaRPr>
          </a:p>
          <a:p>
            <a:r>
              <a:rPr lang="en-US" sz="2400" dirty="0">
                <a:latin typeface="Arial Nova" panose="020B0504020202020204" pitchFamily="34" charset="0"/>
              </a:rPr>
              <a:t>Simply go to the site, accept Terms and Conditions, obtain an access code via Text, Email, or Telephone.  Choose the contact method of choice and enter the information (email address, phone number, etc.</a:t>
            </a:r>
          </a:p>
          <a:p>
            <a:endParaRPr lang="en-US" sz="2400" dirty="0">
              <a:latin typeface="Arial Nova" panose="020B0504020202020204" pitchFamily="34" charset="0"/>
            </a:endParaRPr>
          </a:p>
          <a:p>
            <a:r>
              <a:rPr lang="en-US" sz="2400" dirty="0">
                <a:latin typeface="Arial Nova" panose="020B0504020202020204" pitchFamily="34" charset="0"/>
              </a:rPr>
              <a:t>Once the access code is received and entered, access to review MCG guidelines is available.</a:t>
            </a:r>
          </a:p>
          <a:p>
            <a:pPr marL="0" indent="0">
              <a:buNone/>
            </a:pPr>
            <a:r>
              <a:rPr lang="en-US" dirty="0"/>
              <a:t>	    </a:t>
            </a:r>
          </a:p>
        </p:txBody>
      </p:sp>
    </p:spTree>
    <p:extLst>
      <p:ext uri="{BB962C8B-B14F-4D97-AF65-F5344CB8AC3E}">
        <p14:creationId xmlns:p14="http://schemas.microsoft.com/office/powerpoint/2010/main" val="202758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817384" y="275853"/>
            <a:ext cx="7152325" cy="475090"/>
          </a:xfrm>
        </p:spPr>
        <p:txBody>
          <a:bodyPr>
            <a:noAutofit/>
          </a:bodyPr>
          <a:lstStyle/>
          <a:p>
            <a:r>
              <a:rPr lang="en-US" sz="2800" dirty="0">
                <a:latin typeface="Franklin Gothic Book" panose="020B0503020102020204" pitchFamily="34" charset="0"/>
                <a:cs typeface="Avenir Heavy"/>
              </a:rPr>
              <a:t>Our Goal</a:t>
            </a:r>
          </a:p>
        </p:txBody>
      </p:sp>
      <p:sp>
        <p:nvSpPr>
          <p:cNvPr id="9" name="TextBox 8"/>
          <p:cNvSpPr txBox="1"/>
          <p:nvPr/>
        </p:nvSpPr>
        <p:spPr>
          <a:xfrm>
            <a:off x="4963134" y="3155951"/>
            <a:ext cx="1289276"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10" name="TextBox 9"/>
          <p:cNvSpPr txBox="1"/>
          <p:nvPr/>
        </p:nvSpPr>
        <p:spPr>
          <a:xfrm>
            <a:off x="6319761" y="3155951"/>
            <a:ext cx="1289276"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11" name="Content Placeholder 2"/>
          <p:cNvSpPr txBox="1">
            <a:spLocks/>
          </p:cNvSpPr>
          <p:nvPr/>
        </p:nvSpPr>
        <p:spPr>
          <a:xfrm>
            <a:off x="475987" y="1295536"/>
            <a:ext cx="8379913" cy="4689628"/>
          </a:xfrm>
          <a:prstGeom prst="rect">
            <a:avLst/>
          </a:prstGeom>
        </p:spPr>
        <p:txBody>
          <a:bodyPr/>
          <a:lstStyle>
            <a:lvl1pPr marL="342900" indent="-342900" algn="l" defTabSz="457200" rtl="0" eaLnBrk="1" latinLnBrk="0" hangingPunct="1">
              <a:spcBef>
                <a:spcPct val="20000"/>
              </a:spcBef>
              <a:buSzPct val="100000"/>
              <a:buFontTx/>
              <a:buBlip>
                <a:blip r:embed="rId2"/>
              </a:buBlip>
              <a:defRPr sz="2200" kern="1200">
                <a:solidFill>
                  <a:schemeClr val="tx1">
                    <a:lumMod val="75000"/>
                    <a:lumOff val="25000"/>
                  </a:schemeClr>
                </a:solidFill>
                <a:latin typeface="+mn-lt"/>
                <a:ea typeface="+mn-ea"/>
                <a:cs typeface="+mn-cs"/>
              </a:defRPr>
            </a:lvl1pPr>
            <a:lvl2pPr marL="649224" indent="-285750" algn="l" defTabSz="457200" rtl="0" eaLnBrk="1" latinLnBrk="0" hangingPunct="1">
              <a:spcBef>
                <a:spcPct val="20000"/>
              </a:spcBef>
              <a:buSzPct val="100000"/>
              <a:buFont typeface="Lucida Grande"/>
              <a:buChar char="•"/>
              <a:defRPr sz="2000" kern="1200">
                <a:solidFill>
                  <a:schemeClr val="tx1">
                    <a:lumMod val="50000"/>
                    <a:lumOff val="50000"/>
                  </a:schemeClr>
                </a:solidFill>
                <a:latin typeface="+mn-lt"/>
                <a:ea typeface="+mn-ea"/>
                <a:cs typeface="+mn-cs"/>
              </a:defRPr>
            </a:lvl2pPr>
            <a:lvl3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3pPr>
            <a:lvl4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4pPr>
            <a:lvl5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34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Assure the provision of medically necessary and appropriate health care to all BlueCare</a:t>
            </a:r>
            <a:r>
              <a:rPr kumimoji="0" lang="en-US" sz="3400" b="0" i="0" u="none" strike="noStrike" kern="1200" cap="none" spc="0" normalizeH="0" baseline="100000" noProof="0" dirty="0">
                <a:ln>
                  <a:noFill/>
                </a:ln>
                <a:solidFill>
                  <a:srgbClr val="026AB2"/>
                </a:solidFill>
                <a:effectLst/>
                <a:uLnTx/>
                <a:uFillTx/>
                <a:latin typeface="Arial Nova" panose="020B0504020202020204" pitchFamily="34" charset="0"/>
                <a:cs typeface="Avenir Book"/>
              </a:rPr>
              <a:t> </a:t>
            </a:r>
            <a:r>
              <a:rPr kumimoji="0" lang="en-US" sz="34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and TennCare</a:t>
            </a:r>
            <a:r>
              <a:rPr kumimoji="0" lang="en-US" sz="3400" b="0" i="1" u="none" strike="noStrike" kern="1200" cap="none" spc="0" normalizeH="0" baseline="0" noProof="0" dirty="0">
                <a:ln>
                  <a:noFill/>
                </a:ln>
                <a:solidFill>
                  <a:srgbClr val="026AB2"/>
                </a:solidFill>
                <a:effectLst/>
                <a:uLnTx/>
                <a:uFillTx/>
                <a:latin typeface="Arial Nova" panose="020B0504020202020204" pitchFamily="34" charset="0"/>
                <a:cs typeface="Avenir Book"/>
              </a:rPr>
              <a:t>Select</a:t>
            </a:r>
            <a:r>
              <a:rPr kumimoji="0" lang="en-US" sz="34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 members in the most cost-effective manner within the </a:t>
            </a:r>
            <a:r>
              <a:rPr kumimoji="0" lang="en-US" sz="3400" b="0" i="0" u="none" strike="noStrike" kern="1200" cap="none" spc="0" normalizeH="0" baseline="0" noProof="0" dirty="0" err="1">
                <a:ln>
                  <a:noFill/>
                </a:ln>
                <a:solidFill>
                  <a:srgbClr val="026AB2"/>
                </a:solidFill>
                <a:effectLst/>
                <a:uLnTx/>
                <a:uFillTx/>
                <a:latin typeface="Arial Nova" panose="020B0504020202020204" pitchFamily="34" charset="0"/>
                <a:cs typeface="Avenir Book"/>
              </a:rPr>
              <a:t>TennCare</a:t>
            </a:r>
            <a:r>
              <a:rPr kumimoji="0" lang="en-US" sz="34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 benefit structure.</a:t>
            </a: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2000" b="0" i="0" u="none" strike="noStrike" kern="1200" cap="none" spc="0" normalizeH="0" baseline="0" noProof="0" dirty="0">
              <a:ln>
                <a:noFill/>
              </a:ln>
              <a:solidFill>
                <a:srgbClr val="026AB2"/>
              </a:solidFill>
              <a:effectLst/>
              <a:uLnTx/>
              <a:uFillTx/>
              <a:latin typeface="Avenir Book"/>
              <a:ea typeface="+mn-ea"/>
              <a:cs typeface="Avenir Book"/>
            </a:endParaRP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520159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080" y="1329102"/>
            <a:ext cx="9069920" cy="4712328"/>
          </a:xfrm>
        </p:spPr>
        <p:txBody>
          <a:bodyPr>
            <a:normAutofit/>
          </a:bodyPr>
          <a:lstStyle/>
          <a:p>
            <a:pPr marL="0" indent="0">
              <a:buNone/>
            </a:pPr>
            <a:r>
              <a:rPr lang="en-US" sz="2400" b="1" dirty="0">
                <a:latin typeface="Arial Nova" panose="020B0504020202020204" pitchFamily="34" charset="0"/>
              </a:rPr>
              <a:t>Clinical is requested every </a:t>
            </a:r>
            <a:r>
              <a:rPr lang="en-US" sz="2400" b="1" u="sng" dirty="0">
                <a:latin typeface="Arial Nova" panose="020B0504020202020204" pitchFamily="34" charset="0"/>
              </a:rPr>
              <a:t>8</a:t>
            </a:r>
            <a:r>
              <a:rPr lang="en-US" sz="2400" b="1" dirty="0">
                <a:latin typeface="Arial Nova" panose="020B0504020202020204" pitchFamily="34" charset="0"/>
              </a:rPr>
              <a:t> days if patient remains inpatient</a:t>
            </a:r>
          </a:p>
          <a:p>
            <a:pPr marL="0" indent="0">
              <a:buNone/>
            </a:pPr>
            <a:endParaRPr lang="en-US" sz="2400" b="1" dirty="0">
              <a:latin typeface="Arial Nova" panose="020B0504020202020204" pitchFamily="34" charset="0"/>
            </a:endParaRPr>
          </a:p>
          <a:p>
            <a:r>
              <a:rPr lang="en-US" sz="2400" dirty="0">
                <a:latin typeface="Arial Nova" panose="020B0504020202020204" pitchFamily="34" charset="0"/>
              </a:rPr>
              <a:t>Helps coordinate discharge planning needs</a:t>
            </a:r>
          </a:p>
          <a:p>
            <a:pPr marL="0" indent="0">
              <a:buNone/>
            </a:pPr>
            <a:endParaRPr lang="en-US" sz="2400" dirty="0">
              <a:latin typeface="Arial Nova" panose="020B0504020202020204" pitchFamily="34" charset="0"/>
            </a:endParaRPr>
          </a:p>
          <a:p>
            <a:r>
              <a:rPr lang="en-US" sz="2400" dirty="0">
                <a:latin typeface="Arial Nova" panose="020B0504020202020204" pitchFamily="34" charset="0"/>
              </a:rPr>
              <a:t>Referrals to Transition of Care</a:t>
            </a:r>
          </a:p>
          <a:p>
            <a:endParaRPr lang="en-US" sz="2400" dirty="0">
              <a:latin typeface="Arial Nova" panose="020B0504020202020204" pitchFamily="34" charset="0"/>
            </a:endParaRPr>
          </a:p>
          <a:p>
            <a:r>
              <a:rPr lang="en-US" sz="2400" dirty="0">
                <a:latin typeface="Arial Nova" panose="020B0504020202020204" pitchFamily="34" charset="0"/>
              </a:rPr>
              <a:t>Medical necessity review is not done during the threshold review process.  Cases that hit outlier days are subject to a medical necessity review (based on facility contract)</a:t>
            </a:r>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
        <p:nvSpPr>
          <p:cNvPr id="5" name="Text Placeholder 4"/>
          <p:cNvSpPr>
            <a:spLocks noGrp="1"/>
          </p:cNvSpPr>
          <p:nvPr>
            <p:ph type="body" sz="quarter" idx="10"/>
          </p:nvPr>
        </p:nvSpPr>
        <p:spPr>
          <a:xfrm>
            <a:off x="1136166" y="256746"/>
            <a:ext cx="7152325" cy="475090"/>
          </a:xfrm>
        </p:spPr>
        <p:txBody>
          <a:bodyPr>
            <a:noAutofit/>
          </a:bodyPr>
          <a:lstStyle/>
          <a:p>
            <a:r>
              <a:rPr lang="en-US" sz="2800" dirty="0"/>
              <a:t>DRG Threshold Reviews	</a:t>
            </a:r>
          </a:p>
        </p:txBody>
      </p:sp>
    </p:spTree>
    <p:extLst>
      <p:ext uri="{BB962C8B-B14F-4D97-AF65-F5344CB8AC3E}">
        <p14:creationId xmlns:p14="http://schemas.microsoft.com/office/powerpoint/2010/main" val="255427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1672" y="1292812"/>
            <a:ext cx="7906870" cy="5040302"/>
          </a:xfrm>
        </p:spPr>
        <p:txBody>
          <a:bodyPr>
            <a:normAutofit/>
          </a:bodyPr>
          <a:lstStyle/>
          <a:p>
            <a:r>
              <a:rPr lang="en-US" sz="2400" dirty="0">
                <a:latin typeface="Arial Nova" panose="020B0504020202020204" pitchFamily="34" charset="0"/>
              </a:rPr>
              <a:t>One comprehensive list per facility per day.</a:t>
            </a:r>
          </a:p>
          <a:p>
            <a:r>
              <a:rPr lang="en-US" sz="2400" dirty="0">
                <a:latin typeface="Arial Nova" panose="020B0504020202020204" pitchFamily="34" charset="0"/>
              </a:rPr>
              <a:t>May incorporate all lines of business on same list with indicators for the line of business.</a:t>
            </a:r>
          </a:p>
          <a:p>
            <a:r>
              <a:rPr lang="en-US" sz="2400" dirty="0">
                <a:latin typeface="Arial Nova" panose="020B0504020202020204" pitchFamily="34" charset="0"/>
              </a:rPr>
              <a:t>Coversheets should include:  </a:t>
            </a:r>
          </a:p>
          <a:p>
            <a:pPr marL="0" indent="0">
              <a:buNone/>
            </a:pPr>
            <a:r>
              <a:rPr lang="en-US" sz="2400" dirty="0">
                <a:latin typeface="Arial Nova" panose="020B0504020202020204" pitchFamily="34" charset="0"/>
              </a:rPr>
              <a:t>	1. Facility name</a:t>
            </a:r>
          </a:p>
          <a:p>
            <a:pPr marL="0" indent="0">
              <a:buNone/>
            </a:pPr>
            <a:r>
              <a:rPr lang="en-US" sz="2400" dirty="0">
                <a:latin typeface="Arial Nova" panose="020B0504020202020204" pitchFamily="34" charset="0"/>
              </a:rPr>
              <a:t>	2. NPI number</a:t>
            </a:r>
          </a:p>
          <a:p>
            <a:endParaRPr lang="en-US" sz="2400" dirty="0">
              <a:latin typeface="Arial Nova" panose="020B0504020202020204" pitchFamily="34" charset="0"/>
            </a:endParaRPr>
          </a:p>
          <a:p>
            <a:pPr marL="0" indent="0">
              <a:buNone/>
            </a:pPr>
            <a:r>
              <a:rPr lang="en-US" sz="2400" b="1" u="sng" dirty="0">
                <a:latin typeface="Arial Nova" panose="020B0504020202020204" pitchFamily="34" charset="0"/>
              </a:rPr>
              <a:t>Options</a:t>
            </a:r>
            <a:r>
              <a:rPr lang="en-US" sz="2400" b="1" dirty="0">
                <a:latin typeface="Arial Nova" panose="020B0504020202020204" pitchFamily="34" charset="0"/>
              </a:rPr>
              <a:t>:</a:t>
            </a:r>
          </a:p>
          <a:p>
            <a:pPr marL="0" indent="0">
              <a:buNone/>
            </a:pPr>
            <a:r>
              <a:rPr lang="en-US" sz="2400" b="1" dirty="0">
                <a:latin typeface="Arial Nova" panose="020B0504020202020204" pitchFamily="34" charset="0"/>
              </a:rPr>
              <a:t>Fax</a:t>
            </a:r>
            <a:r>
              <a:rPr lang="en-US" sz="2400" dirty="0">
                <a:latin typeface="Arial Nova" panose="020B0504020202020204" pitchFamily="34" charset="0"/>
              </a:rPr>
              <a:t>:  423-591-9501</a:t>
            </a:r>
          </a:p>
          <a:p>
            <a:pPr marL="0" indent="0">
              <a:buNone/>
            </a:pPr>
            <a:r>
              <a:rPr lang="en-US" sz="2400" b="1" dirty="0">
                <a:latin typeface="Arial Nova" panose="020B0504020202020204" pitchFamily="34" charset="0"/>
              </a:rPr>
              <a:t>Email</a:t>
            </a:r>
            <a:r>
              <a:rPr lang="en-US" sz="2400" dirty="0">
                <a:latin typeface="Arial Nova" panose="020B0504020202020204" pitchFamily="34" charset="0"/>
              </a:rPr>
              <a:t>:  </a:t>
            </a:r>
            <a:r>
              <a:rPr lang="en-US" sz="2400" dirty="0">
                <a:latin typeface="Arial Nova" panose="020B0504020202020204" pitchFamily="34" charset="0"/>
                <a:hlinkClick r:id="rId2"/>
              </a:rPr>
              <a:t>dcdates@bcbst.com</a:t>
            </a:r>
            <a:endParaRPr lang="en-US" sz="2400" dirty="0">
              <a:latin typeface="Arial Nova" panose="020B0504020202020204" pitchFamily="34" charset="0"/>
            </a:endParaRPr>
          </a:p>
          <a:p>
            <a:pPr marL="0" indent="0">
              <a:buNone/>
            </a:pPr>
            <a:r>
              <a:rPr lang="en-US" sz="2400" b="1" dirty="0">
                <a:latin typeface="Arial Nova" panose="020B0504020202020204" pitchFamily="34" charset="0"/>
              </a:rPr>
              <a:t>Web</a:t>
            </a:r>
            <a:r>
              <a:rPr lang="en-US" sz="2400" dirty="0">
                <a:latin typeface="Arial Nova" panose="020B0504020202020204" pitchFamily="34" charset="0"/>
              </a:rPr>
              <a:t>:  Entries for individual cases</a:t>
            </a:r>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
        <p:nvSpPr>
          <p:cNvPr id="5" name="Text Placeholder 4"/>
          <p:cNvSpPr>
            <a:spLocks noGrp="1"/>
          </p:cNvSpPr>
          <p:nvPr>
            <p:ph type="body" sz="quarter" idx="10"/>
          </p:nvPr>
        </p:nvSpPr>
        <p:spPr>
          <a:xfrm>
            <a:off x="995837" y="211395"/>
            <a:ext cx="7152325" cy="475090"/>
          </a:xfrm>
        </p:spPr>
        <p:txBody>
          <a:bodyPr>
            <a:noAutofit/>
          </a:bodyPr>
          <a:lstStyle/>
          <a:p>
            <a:r>
              <a:rPr lang="en-US" sz="2800" dirty="0"/>
              <a:t>Discharge Dates</a:t>
            </a:r>
          </a:p>
        </p:txBody>
      </p:sp>
    </p:spTree>
    <p:extLst>
      <p:ext uri="{BB962C8B-B14F-4D97-AF65-F5344CB8AC3E}">
        <p14:creationId xmlns:p14="http://schemas.microsoft.com/office/powerpoint/2010/main" val="365704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17384" y="275853"/>
            <a:ext cx="7152325" cy="475090"/>
          </a:xfrm>
        </p:spPr>
        <p:txBody>
          <a:bodyPr>
            <a:noAutofit/>
          </a:bodyPr>
          <a:lstStyle/>
          <a:p>
            <a:r>
              <a:rPr lang="en-US" sz="2800" dirty="0">
                <a:latin typeface="Franklin Gothic Book" panose="020B0503020102020204" pitchFamily="34" charset="0"/>
                <a:cs typeface="Avenir Heavy"/>
              </a:rPr>
              <a:t>Timeliness Guidelines</a:t>
            </a:r>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
        <p:nvSpPr>
          <p:cNvPr id="8" name="TextBox 7">
            <a:extLst>
              <a:ext uri="{FF2B5EF4-FFF2-40B4-BE49-F238E27FC236}">
                <a16:creationId xmlns:a16="http://schemas.microsoft.com/office/drawing/2014/main" id="{2CB617B4-958C-40F3-8F80-07A8D8BB2975}"/>
              </a:ext>
            </a:extLst>
          </p:cNvPr>
          <p:cNvSpPr txBox="1"/>
          <p:nvPr/>
        </p:nvSpPr>
        <p:spPr>
          <a:xfrm>
            <a:off x="427839" y="1160058"/>
            <a:ext cx="8162488" cy="5201424"/>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tabLst>
                <a:tab pos="457200" algn="l"/>
              </a:tabLst>
            </a:pPr>
            <a:r>
              <a:rPr lang="en-US" dirty="0">
                <a:solidFill>
                  <a:srgbClr val="026AB2"/>
                </a:solidFill>
                <a:effectLst/>
                <a:latin typeface="Arial" panose="020B0604020202020204" pitchFamily="34" charset="0"/>
                <a:ea typeface="Times New Roman" panose="02020603050405020304" pitchFamily="18" charset="0"/>
                <a:cs typeface="Times New Roman" panose="02020603050405020304" pitchFamily="18" charset="0"/>
              </a:rPr>
              <a:t>Elective (planned) admissions must be authorized at least 24 hours before admission.</a:t>
            </a:r>
            <a:endParaRPr lang="en-US" sz="1400" dirty="0">
              <a:solidFill>
                <a:srgbClr val="026AB2"/>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solidFill>
                  <a:srgbClr val="026AB2"/>
                </a:solidFill>
                <a:effectLst/>
                <a:latin typeface="Calibri" panose="020F0502020204030204" pitchFamily="34" charset="0"/>
                <a:ea typeface="Calibri" panose="020F0502020204030204" pitchFamily="34" charset="0"/>
              </a:rPr>
              <a:t> </a:t>
            </a:r>
            <a:endParaRPr lang="en-US" sz="1400" dirty="0">
              <a:solidFill>
                <a:srgbClr val="026AB2"/>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dirty="0">
                <a:solidFill>
                  <a:srgbClr val="026AB2"/>
                </a:solidFill>
                <a:effectLst/>
                <a:latin typeface="Arial" panose="020B0604020202020204" pitchFamily="34" charset="0"/>
                <a:ea typeface="Times New Roman" panose="02020603050405020304" pitchFamily="18" charset="0"/>
                <a:cs typeface="Times New Roman" panose="02020603050405020304" pitchFamily="18" charset="0"/>
              </a:rPr>
              <a:t>Notification must occur within two (2) business days of an emergent admission. </a:t>
            </a:r>
            <a:endParaRPr lang="en-US" sz="1400" dirty="0">
              <a:solidFill>
                <a:srgbClr val="026AB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26AB2"/>
                </a:solidFill>
                <a:effectLst/>
                <a:latin typeface="Calibri" panose="020F0502020204030204" pitchFamily="34" charset="0"/>
                <a:ea typeface="Calibri" panose="020F0502020204030204" pitchFamily="34" charset="0"/>
              </a:rPr>
              <a:t> </a:t>
            </a:r>
            <a:endParaRPr lang="en-US" sz="1400" dirty="0">
              <a:solidFill>
                <a:srgbClr val="026AB2"/>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dirty="0">
                <a:solidFill>
                  <a:srgbClr val="026AB2"/>
                </a:solidFill>
                <a:effectLst/>
                <a:latin typeface="Arial" panose="020B0604020202020204" pitchFamily="34" charset="0"/>
                <a:ea typeface="Times New Roman" panose="02020603050405020304" pitchFamily="18" charset="0"/>
                <a:cs typeface="Times New Roman" panose="02020603050405020304" pitchFamily="18" charset="0"/>
              </a:rPr>
              <a:t>Notification of conversions from observation to inpatient should occur within one (1) business day.</a:t>
            </a:r>
            <a:endParaRPr lang="en-US" sz="1400" dirty="0">
              <a:solidFill>
                <a:srgbClr val="026AB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600" dirty="0">
                <a:solidFill>
                  <a:srgbClr val="026AB2"/>
                </a:solidFill>
                <a:effectLst/>
                <a:latin typeface="Arial" panose="020B0604020202020204" pitchFamily="34" charset="0"/>
                <a:ea typeface="Times New Roman" panose="02020603050405020304" pitchFamily="18" charset="0"/>
                <a:cs typeface="Times New Roman" panose="02020603050405020304" pitchFamily="18" charset="0"/>
              </a:rPr>
              <a:t>When a request for an authorization of a procedure, admission/service or a concurrent review of the days is denied, the penalty for not meeting authorization guidelines applies to both the facility and practitioner rendering care for the day(s) or service(s) that were denied.</a:t>
            </a:r>
            <a:endParaRPr lang="en-US" sz="1400" dirty="0">
              <a:solidFill>
                <a:srgbClr val="026AB2"/>
              </a:solidFill>
              <a:effectLst/>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1600" dirty="0">
                <a:solidFill>
                  <a:srgbClr val="026AB2"/>
                </a:solidFill>
                <a:effectLst/>
                <a:latin typeface="Calibri" panose="020F0502020204030204" pitchFamily="34" charset="0"/>
                <a:ea typeface="Calibri" panose="020F0502020204030204" pitchFamily="34" charset="0"/>
              </a:rPr>
              <a:t> </a:t>
            </a:r>
            <a:endParaRPr lang="en-US" sz="1400" dirty="0">
              <a:solidFill>
                <a:srgbClr val="026AB2"/>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dirty="0">
                <a:solidFill>
                  <a:srgbClr val="026AB2"/>
                </a:solidFill>
                <a:effectLst/>
                <a:latin typeface="Arial" panose="020B0604020202020204" pitchFamily="34" charset="0"/>
                <a:ea typeface="Times New Roman" panose="02020603050405020304" pitchFamily="18" charset="0"/>
                <a:cs typeface="Times New Roman" panose="02020603050405020304" pitchFamily="18" charset="0"/>
              </a:rPr>
              <a:t>Failure to comply within specified authorization timeframes will result in a denial or reduction of benefits due to noncompliance.</a:t>
            </a:r>
            <a:endParaRPr lang="en-US" sz="1400" dirty="0">
              <a:solidFill>
                <a:srgbClr val="026AB2"/>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solidFill>
                  <a:srgbClr val="026AB2"/>
                </a:solidFill>
                <a:effectLst/>
                <a:latin typeface="Calibri" panose="020F0502020204030204" pitchFamily="34" charset="0"/>
                <a:ea typeface="Calibri" panose="020F0502020204030204" pitchFamily="34" charset="0"/>
              </a:rPr>
              <a:t> </a:t>
            </a:r>
            <a:endParaRPr lang="en-US" sz="1400" dirty="0">
              <a:solidFill>
                <a:srgbClr val="026AB2"/>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dirty="0">
                <a:solidFill>
                  <a:srgbClr val="026AB2"/>
                </a:solidFill>
                <a:effectLst/>
                <a:latin typeface="Arial" panose="020B0604020202020204" pitchFamily="34" charset="0"/>
                <a:ea typeface="Times New Roman" panose="02020603050405020304" pitchFamily="18" charset="0"/>
                <a:cs typeface="Times New Roman" panose="02020603050405020304" pitchFamily="18" charset="0"/>
              </a:rPr>
              <a:t>BlueCross participating providers will not be allowed to bill members for covered services rendered except for applicable copayment/deductible and coinsurance amounts.</a:t>
            </a:r>
            <a:endParaRPr lang="en-US" sz="1400" dirty="0">
              <a:solidFill>
                <a:srgbClr val="026AB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983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44" y="1561381"/>
            <a:ext cx="8315311" cy="5296619"/>
          </a:xfrm>
        </p:spPr>
        <p:txBody>
          <a:bodyPr>
            <a:normAutofit/>
          </a:bodyPr>
          <a:lstStyle/>
          <a:p>
            <a:r>
              <a:rPr lang="en-US" sz="2000" dirty="0">
                <a:latin typeface="Arial Nova" panose="020B0504020202020204" pitchFamily="34" charset="0"/>
                <a:cs typeface="Avenir Book"/>
              </a:rPr>
              <a:t>A voicemail box is available after business hours and on weekends/holidays so you can call us.</a:t>
            </a:r>
          </a:p>
          <a:p>
            <a:pPr marL="0" indent="0">
              <a:buNone/>
            </a:pPr>
            <a:endParaRPr lang="en-US" sz="2000" dirty="0">
              <a:latin typeface="Arial Nova" panose="020B0504020202020204" pitchFamily="34" charset="0"/>
              <a:cs typeface="Avenir Book"/>
            </a:endParaRPr>
          </a:p>
          <a:p>
            <a:r>
              <a:rPr lang="en-US" sz="2000" dirty="0">
                <a:latin typeface="Arial Nova" panose="020B0504020202020204" pitchFamily="34" charset="0"/>
                <a:cs typeface="Avenir Book"/>
              </a:rPr>
              <a:t>Contact the normal authorization line at 1-800-924-7141 and listen to prompts for voicemail boxes:</a:t>
            </a:r>
          </a:p>
          <a:p>
            <a:pPr lvl="1"/>
            <a:r>
              <a:rPr lang="en-US" sz="2000" dirty="0">
                <a:solidFill>
                  <a:srgbClr val="026AB2"/>
                </a:solidFill>
                <a:latin typeface="Arial Nova" panose="020B0504020202020204" pitchFamily="34" charset="0"/>
                <a:cs typeface="Avenir Book"/>
              </a:rPr>
              <a:t>Routine authorization notifications/clinical: Calls will be returned the next business day.  </a:t>
            </a:r>
          </a:p>
          <a:p>
            <a:pPr lvl="1"/>
            <a:r>
              <a:rPr lang="en-US" sz="2000" dirty="0">
                <a:solidFill>
                  <a:srgbClr val="026AB2"/>
                </a:solidFill>
                <a:latin typeface="Arial Nova" panose="020B0504020202020204" pitchFamily="34" charset="0"/>
                <a:cs typeface="Avenir Book"/>
              </a:rPr>
              <a:t>Urgent situations that cannot wait until the next business day will be returned by the management on call.</a:t>
            </a:r>
          </a:p>
          <a:p>
            <a:pPr lvl="1"/>
            <a:r>
              <a:rPr lang="en-US" sz="2000" dirty="0">
                <a:solidFill>
                  <a:srgbClr val="026AB2"/>
                </a:solidFill>
                <a:latin typeface="Arial Nova" panose="020B0504020202020204" pitchFamily="34" charset="0"/>
              </a:rPr>
              <a:t>Prior authorizations available via the web 24/7.</a:t>
            </a:r>
          </a:p>
          <a:p>
            <a:pPr marL="0" indent="0">
              <a:buNone/>
            </a:pPr>
            <a:endParaRPr lang="en-US" sz="2200" dirty="0"/>
          </a:p>
        </p:txBody>
      </p:sp>
      <p:sp>
        <p:nvSpPr>
          <p:cNvPr id="4" name="Text Placeholder 3"/>
          <p:cNvSpPr>
            <a:spLocks noGrp="1"/>
          </p:cNvSpPr>
          <p:nvPr>
            <p:ph type="body" sz="quarter" idx="10"/>
          </p:nvPr>
        </p:nvSpPr>
        <p:spPr>
          <a:xfrm>
            <a:off x="909663" y="208741"/>
            <a:ext cx="7152325" cy="475090"/>
          </a:xfrm>
        </p:spPr>
        <p:txBody>
          <a:bodyPr>
            <a:noAutofit/>
          </a:bodyPr>
          <a:lstStyle/>
          <a:p>
            <a:r>
              <a:rPr lang="en-US" sz="3200" dirty="0">
                <a:latin typeface="Franklin Gothic Book" panose="020B0503020102020204" pitchFamily="34" charset="0"/>
                <a:cs typeface="Avenir Heavy"/>
              </a:rPr>
              <a:t>After-Hours Needs</a:t>
            </a:r>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1272602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9559" y="1432765"/>
            <a:ext cx="8625384" cy="4911513"/>
          </a:xfrm>
        </p:spPr>
        <p:txBody>
          <a:bodyPr>
            <a:normAutofit/>
          </a:bodyPr>
          <a:lstStyle/>
          <a:p>
            <a:r>
              <a:rPr lang="en-US" sz="2300" b="1" dirty="0">
                <a:latin typeface="Arial Nova" panose="020B0504020202020204" pitchFamily="34" charset="0"/>
                <a:cs typeface="Avenir Book"/>
              </a:rPr>
              <a:t>Reconsideration (Prior to or during services) </a:t>
            </a:r>
          </a:p>
          <a:p>
            <a:pPr lvl="1"/>
            <a:r>
              <a:rPr lang="en-US" sz="1900" dirty="0">
                <a:solidFill>
                  <a:srgbClr val="026AB2"/>
                </a:solidFill>
                <a:latin typeface="Arial Nova" panose="020B0504020202020204" pitchFamily="34" charset="0"/>
                <a:cs typeface="Avenir Book"/>
              </a:rPr>
              <a:t>Provide additional information via web/phone/fax.</a:t>
            </a:r>
          </a:p>
          <a:p>
            <a:pPr lvl="1"/>
            <a:endParaRPr lang="en-US" sz="2300" dirty="0">
              <a:solidFill>
                <a:srgbClr val="026AB2"/>
              </a:solidFill>
              <a:latin typeface="Arial Nova" panose="020B0504020202020204" pitchFamily="34" charset="0"/>
              <a:cs typeface="Avenir Book"/>
            </a:endParaRPr>
          </a:p>
          <a:p>
            <a:r>
              <a:rPr lang="en-US" sz="2300" b="1" dirty="0">
                <a:latin typeface="Arial Nova" panose="020B0504020202020204" pitchFamily="34" charset="0"/>
                <a:cs typeface="Avenir Book"/>
              </a:rPr>
              <a:t>Peer-to-Peer (two dates and times required)</a:t>
            </a:r>
          </a:p>
          <a:p>
            <a:pPr lvl="1"/>
            <a:r>
              <a:rPr lang="en-US" sz="2300" dirty="0">
                <a:solidFill>
                  <a:srgbClr val="026AB2"/>
                </a:solidFill>
                <a:latin typeface="Arial Nova" panose="020B0504020202020204" pitchFamily="34" charset="0"/>
                <a:cs typeface="Avenir Book"/>
              </a:rPr>
              <a:t>1-800-924-7141	</a:t>
            </a:r>
          </a:p>
          <a:p>
            <a:pPr lvl="2"/>
            <a:r>
              <a:rPr lang="en-US" sz="2300" dirty="0">
                <a:solidFill>
                  <a:srgbClr val="026AB2"/>
                </a:solidFill>
                <a:latin typeface="Arial Nova" panose="020B0504020202020204" pitchFamily="34" charset="0"/>
                <a:cs typeface="Avenir Book"/>
              </a:rPr>
              <a:t>Anytime during the hospital stay.</a:t>
            </a:r>
          </a:p>
          <a:p>
            <a:pPr lvl="2"/>
            <a:r>
              <a:rPr lang="en-US" sz="2300" dirty="0">
                <a:solidFill>
                  <a:srgbClr val="026AB2"/>
                </a:solidFill>
                <a:latin typeface="Arial Nova" panose="020B0504020202020204" pitchFamily="34" charset="0"/>
                <a:cs typeface="Avenir Book"/>
              </a:rPr>
              <a:t>Within 24 hours of notification of decision if already discharged.</a:t>
            </a:r>
          </a:p>
          <a:p>
            <a:pPr lvl="2"/>
            <a:r>
              <a:rPr lang="en-US" sz="2300" dirty="0">
                <a:solidFill>
                  <a:srgbClr val="026AB2"/>
                </a:solidFill>
                <a:latin typeface="Arial Nova" panose="020B0504020202020204" pitchFamily="34" charset="0"/>
                <a:cs typeface="Avenir Book"/>
              </a:rPr>
              <a:t>For elective procedures, prior to services being rendered or filing an appeal.</a:t>
            </a:r>
          </a:p>
          <a:p>
            <a:endParaRPr lang="en-US" sz="2000" dirty="0"/>
          </a:p>
        </p:txBody>
      </p:sp>
      <p:sp>
        <p:nvSpPr>
          <p:cNvPr id="4" name="Text Placeholder 3"/>
          <p:cNvSpPr>
            <a:spLocks noGrp="1"/>
          </p:cNvSpPr>
          <p:nvPr>
            <p:ph type="body" sz="quarter" idx="10"/>
          </p:nvPr>
        </p:nvSpPr>
        <p:spPr>
          <a:xfrm>
            <a:off x="817384" y="166796"/>
            <a:ext cx="7152325" cy="475090"/>
          </a:xfrm>
        </p:spPr>
        <p:txBody>
          <a:bodyPr>
            <a:noAutofit/>
          </a:bodyPr>
          <a:lstStyle/>
          <a:p>
            <a:r>
              <a:rPr lang="en-US" sz="3200" dirty="0">
                <a:latin typeface="Franklin Gothic Book" panose="020B0503020102020204" pitchFamily="34" charset="0"/>
                <a:cs typeface="Avenir Heavy"/>
              </a:rPr>
              <a:t>Adverse Determinations</a:t>
            </a:r>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3491744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835" y="1438316"/>
            <a:ext cx="8892329" cy="5429829"/>
          </a:xfrm>
        </p:spPr>
        <p:txBody>
          <a:bodyPr>
            <a:normAutofit/>
          </a:bodyPr>
          <a:lstStyle/>
          <a:p>
            <a:pPr lvl="1">
              <a:spcBef>
                <a:spcPts val="0"/>
              </a:spcBef>
            </a:pPr>
            <a:r>
              <a:rPr lang="en-US" sz="2600" dirty="0">
                <a:solidFill>
                  <a:srgbClr val="026AB2"/>
                </a:solidFill>
                <a:latin typeface="Arial Nova" panose="020B0504020202020204" pitchFamily="34" charset="0"/>
                <a:cs typeface="Avenir Book"/>
              </a:rPr>
              <a:t>Provider Reconsiderations and Appeals forms with instructions are located at the following link </a:t>
            </a:r>
          </a:p>
          <a:p>
            <a:pPr marL="457200" lvl="1" indent="0">
              <a:spcBef>
                <a:spcPts val="0"/>
              </a:spcBef>
              <a:buNone/>
            </a:pPr>
            <a:endParaRPr lang="en-US" sz="2600" dirty="0">
              <a:solidFill>
                <a:srgbClr val="026AB2"/>
              </a:solidFill>
              <a:latin typeface="Arial Nova" panose="020B0504020202020204" pitchFamily="34" charset="0"/>
              <a:cs typeface="Avenir Book"/>
            </a:endParaRPr>
          </a:p>
          <a:p>
            <a:pPr lvl="1">
              <a:spcBef>
                <a:spcPts val="0"/>
              </a:spcBef>
            </a:pPr>
            <a:r>
              <a:rPr lang="en-US" sz="2600" u="sng" dirty="0">
                <a:solidFill>
                  <a:srgbClr val="026AB2"/>
                </a:solidFill>
                <a:latin typeface="Arial Nova" panose="020B0504020202020204" pitchFamily="34" charset="0"/>
                <a:cs typeface="Avenir Book"/>
                <a:hlinkClick r:id="rId2"/>
              </a:rPr>
              <a:t>https://provider.bcbst.com/tools-resources/authorizations-appeals</a:t>
            </a:r>
            <a:endParaRPr lang="en-US" sz="2600" u="sng" dirty="0">
              <a:solidFill>
                <a:srgbClr val="026AB2"/>
              </a:solidFill>
              <a:latin typeface="Arial Nova" panose="020B0504020202020204" pitchFamily="34" charset="0"/>
              <a:cs typeface="Avenir Book"/>
            </a:endParaRPr>
          </a:p>
          <a:p>
            <a:pPr lvl="1">
              <a:spcBef>
                <a:spcPts val="0"/>
              </a:spcBef>
            </a:pPr>
            <a:endParaRPr lang="en-US" sz="2600" u="sng" dirty="0">
              <a:solidFill>
                <a:srgbClr val="026AB2"/>
              </a:solidFill>
              <a:latin typeface="Arial Nova" panose="020B0504020202020204" pitchFamily="34" charset="0"/>
              <a:cs typeface="Avenir Book"/>
            </a:endParaRPr>
          </a:p>
          <a:p>
            <a:pPr marL="0" indent="0">
              <a:buNone/>
            </a:pPr>
            <a:r>
              <a:rPr lang="en-US" sz="2200" b="1" dirty="0">
                <a:latin typeface="Arial Nova" panose="020B0504020202020204" pitchFamily="34" charset="0"/>
              </a:rPr>
              <a:t>Helpful guide</a:t>
            </a:r>
          </a:p>
          <a:p>
            <a:pPr marL="0" indent="0">
              <a:buNone/>
            </a:pPr>
            <a:r>
              <a:rPr lang="da-DK" sz="1600" dirty="0">
                <a:latin typeface="Arial Nova" panose="020B0504020202020204" pitchFamily="34" charset="0"/>
                <a:hlinkClick r:id="rId3"/>
              </a:rPr>
              <a:t>http://www.bcbst.com/docs/providers/Provider_Reconsideration_and_Appeals_presentation_REVISED 1_30_17.pdf</a:t>
            </a:r>
            <a:endParaRPr lang="en-US" sz="1600" dirty="0">
              <a:latin typeface="Arial Nova" panose="020B0504020202020204" pitchFamily="34" charset="0"/>
            </a:endParaRPr>
          </a:p>
          <a:p>
            <a:pPr marL="0" indent="0">
              <a:buNone/>
            </a:pPr>
            <a:r>
              <a:rPr lang="en-US" sz="2200" b="1" dirty="0">
                <a:latin typeface="Arial Nova" panose="020B0504020202020204" pitchFamily="34" charset="0"/>
              </a:rPr>
              <a:t>Reconsideration process map</a:t>
            </a:r>
          </a:p>
          <a:p>
            <a:pPr marL="0" indent="0">
              <a:buNone/>
            </a:pPr>
            <a:r>
              <a:rPr lang="en-US" sz="1600" dirty="0">
                <a:latin typeface="Arial Nova" panose="020B0504020202020204" pitchFamily="34" charset="0"/>
                <a:hlinkClick r:id="rId4"/>
              </a:rPr>
              <a:t>http://www.bcbst.com/docs/providers/Reconsideration_Mapping_12_9_2016.pdf</a:t>
            </a:r>
            <a:endParaRPr lang="en-US" sz="1600" dirty="0">
              <a:latin typeface="Arial Nova" panose="020B0504020202020204" pitchFamily="34" charset="0"/>
            </a:endParaRPr>
          </a:p>
          <a:p>
            <a:pPr marL="0" indent="0">
              <a:buNone/>
            </a:pPr>
            <a:r>
              <a:rPr lang="en-US" sz="2200" b="1" dirty="0">
                <a:latin typeface="Arial Nova" panose="020B0504020202020204" pitchFamily="34" charset="0"/>
              </a:rPr>
              <a:t>Appeals process map</a:t>
            </a:r>
          </a:p>
          <a:p>
            <a:pPr marL="0" indent="0">
              <a:buNone/>
            </a:pPr>
            <a:r>
              <a:rPr lang="en-US" sz="1600" dirty="0">
                <a:latin typeface="Arial Nova" panose="020B0504020202020204" pitchFamily="34" charset="0"/>
                <a:hlinkClick r:id="rId5"/>
              </a:rPr>
              <a:t>http://www.bcbst.com/docs/providers/Appeal_Mapping_12_14_2016.pdf </a:t>
            </a:r>
            <a:endParaRPr lang="en-US" sz="1600" dirty="0">
              <a:latin typeface="Arial Nova" panose="020B0504020202020204" pitchFamily="34" charset="0"/>
            </a:endParaRPr>
          </a:p>
          <a:p>
            <a:pPr marL="0" indent="0">
              <a:buNone/>
            </a:pPr>
            <a:endParaRPr lang="en-US" sz="2200" dirty="0"/>
          </a:p>
          <a:p>
            <a:pPr marL="0" indent="0">
              <a:buNone/>
            </a:pPr>
            <a:endParaRPr lang="en-US" sz="2200" dirty="0"/>
          </a:p>
        </p:txBody>
      </p:sp>
      <p:sp>
        <p:nvSpPr>
          <p:cNvPr id="4" name="Text Placeholder 3"/>
          <p:cNvSpPr>
            <a:spLocks noGrp="1"/>
          </p:cNvSpPr>
          <p:nvPr>
            <p:ph type="body" sz="quarter" idx="10"/>
          </p:nvPr>
        </p:nvSpPr>
        <p:spPr>
          <a:xfrm>
            <a:off x="817384" y="275853"/>
            <a:ext cx="7152325" cy="475090"/>
          </a:xfrm>
        </p:spPr>
        <p:txBody>
          <a:bodyPr>
            <a:noAutofit/>
          </a:bodyPr>
          <a:lstStyle/>
          <a:p>
            <a:r>
              <a:rPr lang="en-US" sz="2800" dirty="0">
                <a:latin typeface="Franklin Gothic Book" panose="020B0503020102020204" pitchFamily="34" charset="0"/>
                <a:cs typeface="Avenir Heavy"/>
              </a:rPr>
              <a:t>Commercial Appeals</a:t>
            </a:r>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1195421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3375" y="1323413"/>
            <a:ext cx="8477250" cy="4903420"/>
          </a:xfrm>
        </p:spPr>
        <p:txBody>
          <a:bodyPr>
            <a:normAutofit fontScale="77500" lnSpcReduction="20000"/>
          </a:bodyPr>
          <a:lstStyle/>
          <a:p>
            <a:r>
              <a:rPr lang="en-US" sz="2800" dirty="0">
                <a:latin typeface="Arial Nova" panose="020B0504020202020204" pitchFamily="34" charset="0"/>
                <a:cs typeface="Avenir Book"/>
              </a:rPr>
              <a:t>Partnerships developed with multi-disciplinary members of the facility health care team, the payer care manager and the member</a:t>
            </a:r>
          </a:p>
          <a:p>
            <a:endParaRPr lang="en-US" sz="2800" dirty="0">
              <a:latin typeface="Arial Nova" panose="020B0504020202020204" pitchFamily="34" charset="0"/>
              <a:cs typeface="Avenir Book"/>
            </a:endParaRPr>
          </a:p>
          <a:p>
            <a:r>
              <a:rPr lang="en-US" sz="2800" dirty="0">
                <a:latin typeface="Arial Nova" panose="020B0504020202020204" pitchFamily="34" charset="0"/>
                <a:cs typeface="Avenir Book"/>
              </a:rPr>
              <a:t>Prevention of delays in service</a:t>
            </a:r>
          </a:p>
          <a:p>
            <a:endParaRPr lang="en-US" sz="2800" dirty="0">
              <a:latin typeface="Arial Nova" panose="020B0504020202020204" pitchFamily="34" charset="0"/>
              <a:cs typeface="Avenir Book"/>
            </a:endParaRPr>
          </a:p>
          <a:p>
            <a:r>
              <a:rPr lang="en-US" sz="2800" dirty="0">
                <a:latin typeface="Arial Nova" panose="020B0504020202020204" pitchFamily="34" charset="0"/>
                <a:cs typeface="Avenir Book"/>
              </a:rPr>
              <a:t>Decreased risk of readmissions</a:t>
            </a:r>
          </a:p>
          <a:p>
            <a:endParaRPr lang="en-US" sz="2800" dirty="0">
              <a:latin typeface="Arial Nova" panose="020B0504020202020204" pitchFamily="34" charset="0"/>
              <a:cs typeface="Avenir Book"/>
            </a:endParaRPr>
          </a:p>
          <a:p>
            <a:r>
              <a:rPr lang="en-US" sz="2800" dirty="0">
                <a:latin typeface="Arial Nova" panose="020B0504020202020204" pitchFamily="34" charset="0"/>
                <a:cs typeface="Avenir Book"/>
              </a:rPr>
              <a:t>Increased member education opportunities</a:t>
            </a:r>
          </a:p>
          <a:p>
            <a:endParaRPr lang="en-US" sz="2800" dirty="0">
              <a:latin typeface="Arial Nova" panose="020B0504020202020204" pitchFamily="34" charset="0"/>
              <a:cs typeface="Avenir Book"/>
            </a:endParaRPr>
          </a:p>
          <a:p>
            <a:r>
              <a:rPr lang="en-US" sz="2800" dirty="0">
                <a:latin typeface="Arial Nova" panose="020B0504020202020204" pitchFamily="34" charset="0"/>
                <a:cs typeface="Avenir Book"/>
              </a:rPr>
              <a:t>Increased engagement rates with members </a:t>
            </a:r>
          </a:p>
          <a:p>
            <a:pPr marL="0" indent="0">
              <a:buNone/>
            </a:pPr>
            <a:endParaRPr lang="en-US" sz="2800" dirty="0">
              <a:latin typeface="Arial Nova" panose="020B0504020202020204" pitchFamily="34" charset="0"/>
              <a:cs typeface="Avenir Book"/>
            </a:endParaRPr>
          </a:p>
          <a:p>
            <a:r>
              <a:rPr lang="en-US" sz="2800" dirty="0">
                <a:latin typeface="Arial Nova" panose="020B0504020202020204" pitchFamily="34" charset="0"/>
                <a:cs typeface="Avenir Book"/>
              </a:rPr>
              <a:t>Increased coordination of referrals to post discharge programs for ongoing health care needs</a:t>
            </a:r>
            <a:endParaRPr lang="en-US" sz="2200" dirty="0"/>
          </a:p>
        </p:txBody>
      </p:sp>
      <p:sp>
        <p:nvSpPr>
          <p:cNvPr id="4" name="Text Placeholder 3"/>
          <p:cNvSpPr>
            <a:spLocks noGrp="1"/>
          </p:cNvSpPr>
          <p:nvPr>
            <p:ph type="body" sz="quarter" idx="10"/>
          </p:nvPr>
        </p:nvSpPr>
        <p:spPr>
          <a:xfrm>
            <a:off x="817384" y="275853"/>
            <a:ext cx="7152325" cy="475090"/>
          </a:xfrm>
        </p:spPr>
        <p:txBody>
          <a:bodyPr>
            <a:noAutofit/>
          </a:bodyPr>
          <a:lstStyle/>
          <a:p>
            <a:r>
              <a:rPr lang="en-US" sz="2800" dirty="0">
                <a:latin typeface="Franklin Gothic Book" panose="020B0503020102020204" pitchFamily="34" charset="0"/>
                <a:cs typeface="Avenir Heavy"/>
              </a:rPr>
              <a:t>Transition of Care (TOC) Programs</a:t>
            </a:r>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1434827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725" y="1169679"/>
            <a:ext cx="8753299" cy="5033629"/>
          </a:xfrm>
        </p:spPr>
        <p:txBody>
          <a:bodyPr>
            <a:normAutofit fontScale="25000" lnSpcReduction="20000"/>
          </a:bodyPr>
          <a:lstStyle/>
          <a:p>
            <a:pPr>
              <a:lnSpc>
                <a:spcPct val="120000"/>
              </a:lnSpc>
            </a:pPr>
            <a:r>
              <a:rPr lang="en-US" sz="7200" dirty="0">
                <a:latin typeface="Arial Nova" panose="020B0504020202020204" pitchFamily="34" charset="0"/>
                <a:cs typeface="Avenir Book"/>
              </a:rPr>
              <a:t>Collaborate with case management department regarding discharge needs.</a:t>
            </a:r>
          </a:p>
          <a:p>
            <a:pPr marL="0" indent="0">
              <a:lnSpc>
                <a:spcPct val="120000"/>
              </a:lnSpc>
              <a:buNone/>
            </a:pPr>
            <a:endParaRPr lang="en-US" sz="7200" dirty="0">
              <a:latin typeface="Arial Nova" panose="020B0504020202020204" pitchFamily="34" charset="0"/>
              <a:cs typeface="Avenir Book"/>
            </a:endParaRPr>
          </a:p>
          <a:p>
            <a:pPr>
              <a:lnSpc>
                <a:spcPct val="120000"/>
              </a:lnSpc>
            </a:pPr>
            <a:r>
              <a:rPr lang="en-US" sz="7200" dirty="0">
                <a:latin typeface="Arial Nova" panose="020B0504020202020204" pitchFamily="34" charset="0"/>
                <a:cs typeface="Avenir Book"/>
              </a:rPr>
              <a:t>Review post acute care requests (SNF/REHAB/LTAC/HH).</a:t>
            </a:r>
          </a:p>
          <a:p>
            <a:pPr marL="0" indent="0">
              <a:lnSpc>
                <a:spcPct val="120000"/>
              </a:lnSpc>
              <a:buNone/>
            </a:pPr>
            <a:endParaRPr lang="en-US" sz="7200" dirty="0">
              <a:latin typeface="Arial Nova" panose="020B0504020202020204" pitchFamily="34" charset="0"/>
              <a:cs typeface="Avenir Book"/>
            </a:endParaRPr>
          </a:p>
          <a:p>
            <a:pPr>
              <a:lnSpc>
                <a:spcPct val="120000"/>
              </a:lnSpc>
            </a:pPr>
            <a:r>
              <a:rPr lang="en-US" sz="7200" dirty="0">
                <a:latin typeface="Arial Nova" panose="020B0504020202020204" pitchFamily="34" charset="0"/>
                <a:cs typeface="Avenir Book"/>
              </a:rPr>
              <a:t>Call member during acute care setting. </a:t>
            </a:r>
          </a:p>
          <a:p>
            <a:pPr marL="0" indent="0">
              <a:lnSpc>
                <a:spcPct val="120000"/>
              </a:lnSpc>
              <a:buNone/>
            </a:pPr>
            <a:endParaRPr lang="en-US" sz="7200" dirty="0">
              <a:latin typeface="Arial Nova" panose="020B0504020202020204" pitchFamily="34" charset="0"/>
              <a:cs typeface="Avenir Book"/>
            </a:endParaRPr>
          </a:p>
          <a:p>
            <a:pPr>
              <a:lnSpc>
                <a:spcPct val="120000"/>
              </a:lnSpc>
            </a:pPr>
            <a:r>
              <a:rPr lang="en-US" sz="7200" dirty="0">
                <a:latin typeface="Arial Nova" panose="020B0504020202020204" pitchFamily="34" charset="0"/>
                <a:cs typeface="Avenir Book"/>
              </a:rPr>
              <a:t>Follow up with member post discharge within 24 to 48 hours.</a:t>
            </a:r>
          </a:p>
          <a:p>
            <a:pPr marL="0" indent="0">
              <a:lnSpc>
                <a:spcPct val="120000"/>
              </a:lnSpc>
              <a:buNone/>
            </a:pPr>
            <a:endParaRPr lang="en-US" sz="7200" dirty="0">
              <a:latin typeface="Arial Nova" panose="020B0504020202020204" pitchFamily="34" charset="0"/>
              <a:cs typeface="Avenir Book"/>
            </a:endParaRPr>
          </a:p>
          <a:p>
            <a:pPr>
              <a:lnSpc>
                <a:spcPct val="120000"/>
              </a:lnSpc>
            </a:pPr>
            <a:r>
              <a:rPr lang="en-US" sz="7200" dirty="0">
                <a:latin typeface="Arial Nova" panose="020B0504020202020204" pitchFamily="34" charset="0"/>
                <a:cs typeface="Avenir Book"/>
              </a:rPr>
              <a:t>Confirm follow-up appointments, help make appointments.</a:t>
            </a:r>
          </a:p>
          <a:p>
            <a:pPr marL="0" indent="0">
              <a:lnSpc>
                <a:spcPct val="120000"/>
              </a:lnSpc>
              <a:buNone/>
            </a:pPr>
            <a:endParaRPr lang="en-US" sz="7200" dirty="0">
              <a:latin typeface="Arial Nova" panose="020B0504020202020204" pitchFamily="34" charset="0"/>
              <a:cs typeface="Avenir Book"/>
            </a:endParaRPr>
          </a:p>
          <a:p>
            <a:pPr>
              <a:lnSpc>
                <a:spcPct val="120000"/>
              </a:lnSpc>
            </a:pPr>
            <a:r>
              <a:rPr lang="en-US" sz="7200" dirty="0">
                <a:latin typeface="Arial Nova" panose="020B0504020202020204" pitchFamily="34" charset="0"/>
                <a:cs typeface="Avenir Book"/>
              </a:rPr>
              <a:t>Review home safety and ensure support is available.</a:t>
            </a:r>
          </a:p>
          <a:p>
            <a:pPr marL="0" indent="0">
              <a:lnSpc>
                <a:spcPct val="120000"/>
              </a:lnSpc>
              <a:buNone/>
            </a:pPr>
            <a:endParaRPr lang="en-US" sz="7200" dirty="0">
              <a:latin typeface="Arial Nova" panose="020B0504020202020204" pitchFamily="34" charset="0"/>
              <a:cs typeface="Avenir Book"/>
            </a:endParaRPr>
          </a:p>
          <a:p>
            <a:pPr>
              <a:lnSpc>
                <a:spcPct val="120000"/>
              </a:lnSpc>
            </a:pPr>
            <a:r>
              <a:rPr lang="en-US" sz="7200" dirty="0">
                <a:latin typeface="Arial Nova" panose="020B0504020202020204" pitchFamily="34" charset="0"/>
                <a:cs typeface="Avenir Book"/>
              </a:rPr>
              <a:t>If ongoing needs are identified, member is referred to the appropriate population health program.</a:t>
            </a:r>
          </a:p>
          <a:p>
            <a:pPr>
              <a:lnSpc>
                <a:spcPct val="120000"/>
              </a:lnSpc>
            </a:pPr>
            <a:endParaRPr lang="en-US" sz="7200" dirty="0">
              <a:latin typeface="Arial Nova" panose="020B0504020202020204" pitchFamily="34" charset="0"/>
              <a:cs typeface="Avenir Book"/>
            </a:endParaRPr>
          </a:p>
          <a:p>
            <a:pPr>
              <a:lnSpc>
                <a:spcPct val="120000"/>
              </a:lnSpc>
            </a:pPr>
            <a:r>
              <a:rPr lang="en-US" sz="7200" dirty="0">
                <a:latin typeface="Arial Nova" panose="020B0504020202020204" pitchFamily="34" charset="0"/>
                <a:cs typeface="Avenir Book"/>
              </a:rPr>
              <a:t>Prior authorization request for non emergent air ambulance transportation. </a:t>
            </a:r>
          </a:p>
          <a:p>
            <a:pPr marL="0" indent="0">
              <a:lnSpc>
                <a:spcPct val="120000"/>
              </a:lnSpc>
              <a:buNone/>
            </a:pPr>
            <a:endParaRPr lang="en-US" sz="7200" dirty="0">
              <a:latin typeface="Arial Nova" panose="020B0504020202020204" pitchFamily="34" charset="0"/>
              <a:cs typeface="Avenir Book"/>
            </a:endParaRPr>
          </a:p>
          <a:p>
            <a:endParaRPr lang="en-US" sz="6400" dirty="0">
              <a:latin typeface="Arial Nova" panose="020B0504020202020204" pitchFamily="34" charset="0"/>
            </a:endParaRPr>
          </a:p>
          <a:p>
            <a:endParaRPr lang="en-US" dirty="0">
              <a:solidFill>
                <a:schemeClr val="tx2"/>
              </a:solidFill>
            </a:endParaRPr>
          </a:p>
          <a:p>
            <a:endParaRPr lang="en-US" dirty="0"/>
          </a:p>
        </p:txBody>
      </p:sp>
      <p:sp>
        <p:nvSpPr>
          <p:cNvPr id="4" name="Text Placeholder 3"/>
          <p:cNvSpPr>
            <a:spLocks noGrp="1"/>
          </p:cNvSpPr>
          <p:nvPr>
            <p:ph type="body" sz="quarter" idx="10"/>
          </p:nvPr>
        </p:nvSpPr>
        <p:spPr>
          <a:xfrm>
            <a:off x="817384" y="275853"/>
            <a:ext cx="7152325" cy="475090"/>
          </a:xfrm>
        </p:spPr>
        <p:txBody>
          <a:bodyPr>
            <a:noAutofit/>
          </a:bodyPr>
          <a:lstStyle/>
          <a:p>
            <a:r>
              <a:rPr lang="en-US" sz="2800" dirty="0">
                <a:latin typeface="Franklin Gothic Book" panose="020B0503020102020204" pitchFamily="34" charset="0"/>
                <a:cs typeface="Avenir Heavy"/>
              </a:rPr>
              <a:t>Transitioning Care Process</a:t>
            </a:r>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608545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2147" y="2057308"/>
            <a:ext cx="6788589" cy="4712328"/>
          </a:xfrm>
        </p:spPr>
        <p:txBody>
          <a:bodyPr/>
          <a:lstStyle/>
          <a:p>
            <a:r>
              <a:rPr lang="en-US" dirty="0">
                <a:latin typeface="Arial Nova" panose="020B0504020202020204" pitchFamily="34" charset="0"/>
                <a:cs typeface="Avenir Book"/>
              </a:rPr>
              <a:t>Phone: 1-800-515-2121 ext. 6900</a:t>
            </a:r>
          </a:p>
          <a:p>
            <a:pPr marL="0" indent="0">
              <a:buNone/>
            </a:pPr>
            <a:endParaRPr lang="en-US" dirty="0">
              <a:latin typeface="Arial Nova" panose="020B0504020202020204" pitchFamily="34" charset="0"/>
              <a:cs typeface="Avenir Book"/>
            </a:endParaRPr>
          </a:p>
          <a:p>
            <a:r>
              <a:rPr lang="en-US" dirty="0">
                <a:latin typeface="Arial Nova" panose="020B0504020202020204" pitchFamily="34" charset="0"/>
                <a:cs typeface="Avenir Book"/>
              </a:rPr>
              <a:t>Fax: 1-866-230-3424</a:t>
            </a:r>
          </a:p>
          <a:p>
            <a:endParaRPr lang="en-US" dirty="0">
              <a:solidFill>
                <a:schemeClr val="tx1"/>
              </a:solidFill>
            </a:endParaRPr>
          </a:p>
        </p:txBody>
      </p:sp>
      <p:sp>
        <p:nvSpPr>
          <p:cNvPr id="4" name="Text Placeholder 3"/>
          <p:cNvSpPr>
            <a:spLocks noGrp="1"/>
          </p:cNvSpPr>
          <p:nvPr>
            <p:ph type="body" sz="quarter" idx="10"/>
          </p:nvPr>
        </p:nvSpPr>
        <p:spPr>
          <a:xfrm>
            <a:off x="817384" y="275853"/>
            <a:ext cx="7152325" cy="475090"/>
          </a:xfrm>
        </p:spPr>
        <p:txBody>
          <a:bodyPr>
            <a:noAutofit/>
          </a:bodyPr>
          <a:lstStyle/>
          <a:p>
            <a:r>
              <a:rPr lang="en-US" sz="2800" dirty="0">
                <a:latin typeface="Franklin Gothic Book" panose="020B0503020102020204" pitchFamily="34" charset="0"/>
                <a:cs typeface="Avenir Heavy"/>
              </a:rPr>
              <a:t>Request Transition Assistance</a:t>
            </a:r>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575744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30892"/>
            <a:ext cx="7959151" cy="2466374"/>
          </a:xfrm>
        </p:spPr>
        <p:txBody>
          <a:bodyPr/>
          <a:lstStyle/>
          <a:p>
            <a:r>
              <a:rPr lang="en-US" sz="12000" dirty="0">
                <a:latin typeface="+mj-lt"/>
                <a:cs typeface="Avenir Heavy"/>
              </a:rPr>
              <a:t>Medicare Advantage</a:t>
            </a:r>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2150618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817384" y="275853"/>
            <a:ext cx="7152325" cy="475090"/>
          </a:xfrm>
          <a:ln>
            <a:noFill/>
          </a:ln>
        </p:spPr>
        <p:txBody>
          <a:bodyPr>
            <a:noAutofit/>
          </a:bodyPr>
          <a:lstStyle/>
          <a:p>
            <a:r>
              <a:rPr lang="en-US" sz="2800" dirty="0">
                <a:latin typeface="Franklin Gothic Book" panose="020B0503020102020204" pitchFamily="34" charset="0"/>
                <a:cs typeface="Avenir Heavy"/>
              </a:rPr>
              <a:t>Inpatient Admission </a:t>
            </a:r>
          </a:p>
        </p:txBody>
      </p:sp>
      <p:sp>
        <p:nvSpPr>
          <p:cNvPr id="7" name="TextBox 6"/>
          <p:cNvSpPr txBox="1"/>
          <p:nvPr/>
        </p:nvSpPr>
        <p:spPr>
          <a:xfrm>
            <a:off x="733647" y="1063564"/>
            <a:ext cx="7850795" cy="2185214"/>
          </a:xfrm>
          <a:prstGeom prst="rect">
            <a:avLst/>
          </a:prstGeom>
          <a:noFill/>
        </p:spPr>
        <p:txBody>
          <a:bodyPr wrap="square" rtlCol="0">
            <a:spAutoFit/>
          </a:bodyPr>
          <a:lstStyle>
            <a:defPPr>
              <a:defRPr lang="en-US"/>
            </a:defPPr>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Inpatient admissions include room and board and may be DRG or Per Diem based on the facility’s contract.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26AB2"/>
              </a:solidFill>
              <a:effectLst/>
              <a:uLnTx/>
              <a:uFillTx/>
              <a:latin typeface="Arial Nova" panose="020B0504020202020204" pitchFamily="34" charset="0"/>
              <a:cs typeface="Avenir Book"/>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All inpatient admissions require a prior authorization for medical necessity.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ova" panose="020B05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8" name="Content Placeholder 1"/>
          <p:cNvSpPr>
            <a:spLocks noGrp="1"/>
          </p:cNvSpPr>
          <p:nvPr>
            <p:ph sz="half" idx="1"/>
          </p:nvPr>
        </p:nvSpPr>
        <p:spPr>
          <a:xfrm>
            <a:off x="733647" y="2881645"/>
            <a:ext cx="3688450" cy="3423462"/>
          </a:xfrm>
          <a:ln>
            <a:solidFill>
              <a:schemeClr val="bg2"/>
            </a:solidFill>
          </a:ln>
        </p:spPr>
        <p:txBody>
          <a:bodyPr>
            <a:normAutofit/>
          </a:bodyPr>
          <a:lstStyle/>
          <a:p>
            <a:pPr marL="0" indent="0">
              <a:buNone/>
            </a:pPr>
            <a:r>
              <a:rPr lang="en-US" sz="1800" b="1" dirty="0">
                <a:latin typeface="Arial Nova" panose="020B0504020202020204" pitchFamily="34" charset="0"/>
                <a:cs typeface="Avenir Book"/>
              </a:rPr>
              <a:t>Per Diem Facilities</a:t>
            </a:r>
          </a:p>
          <a:p>
            <a:r>
              <a:rPr lang="en-US" sz="1800" dirty="0">
                <a:latin typeface="Arial Nova" panose="020B0504020202020204" pitchFamily="34" charset="0"/>
                <a:cs typeface="Avenir Book"/>
              </a:rPr>
              <a:t>An Inpatient Per Diem Concurrent Review is any extension of services rendered in the Per Diem hospital setting beyond the initial approval timeframe.</a:t>
            </a:r>
          </a:p>
          <a:p>
            <a:r>
              <a:rPr lang="en-US" sz="1800" dirty="0">
                <a:latin typeface="Arial Nova" panose="020B0504020202020204" pitchFamily="34" charset="0"/>
                <a:cs typeface="Avenir Book"/>
              </a:rPr>
              <a:t>Inpatient extension requests require a medical necessity determination before approval</a:t>
            </a:r>
            <a:r>
              <a:rPr lang="en-US" sz="1600" dirty="0">
                <a:solidFill>
                  <a:schemeClr val="tx1"/>
                </a:solidFill>
                <a:latin typeface="Arial Nova" panose="020B0504020202020204" pitchFamily="34" charset="0"/>
                <a:ea typeface="Verdana" panose="020B0604030504040204" pitchFamily="34" charset="0"/>
                <a:cs typeface="Verdana" panose="020B0604030504040204" pitchFamily="34" charset="0"/>
              </a:rPr>
              <a:t>. </a:t>
            </a:r>
          </a:p>
          <a:p>
            <a:endParaRPr lang="en-US" dirty="0"/>
          </a:p>
        </p:txBody>
      </p:sp>
      <p:sp>
        <p:nvSpPr>
          <p:cNvPr id="10" name="Content Placeholder 2"/>
          <p:cNvSpPr txBox="1">
            <a:spLocks/>
          </p:cNvSpPr>
          <p:nvPr/>
        </p:nvSpPr>
        <p:spPr>
          <a:xfrm>
            <a:off x="4954772" y="2896265"/>
            <a:ext cx="3791648" cy="3408842"/>
          </a:xfrm>
          <a:prstGeom prst="rect">
            <a:avLst/>
          </a:prstGeom>
          <a:ln>
            <a:solidFill>
              <a:schemeClr val="bg2"/>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a:ln>
                  <a:noFill/>
                </a:ln>
                <a:solidFill>
                  <a:srgbClr val="026AB2"/>
                </a:solidFill>
                <a:effectLst/>
                <a:uLnTx/>
                <a:uFillTx/>
                <a:latin typeface="Arial Nova" panose="020B0504020202020204" pitchFamily="34" charset="0"/>
                <a:cs typeface="Avenir Book"/>
              </a:rPr>
              <a:t>DRG Facilities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DRG facilities are requested to send a clinical update if the length of stay exceeds eight days. These are updates only and as such </a:t>
            </a:r>
            <a:r>
              <a:rPr kumimoji="0" lang="en-US" sz="1800" b="1" i="0" u="none" strike="noStrike" kern="1200" cap="none" spc="0" normalizeH="0" baseline="0" noProof="0" dirty="0">
                <a:ln>
                  <a:noFill/>
                </a:ln>
                <a:solidFill>
                  <a:srgbClr val="026AB2"/>
                </a:solidFill>
                <a:effectLst/>
                <a:uLnTx/>
                <a:uFillTx/>
                <a:latin typeface="Arial Nova" panose="020B0504020202020204" pitchFamily="34" charset="0"/>
                <a:cs typeface="Avenir Book"/>
              </a:rPr>
              <a:t>do not</a:t>
            </a:r>
            <a:r>
              <a:rPr kumimoji="0" lang="en-US" sz="18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 require a medical necessity determination to be made.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576744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7383" y="1266825"/>
            <a:ext cx="7974191" cy="5296813"/>
          </a:xfrm>
        </p:spPr>
        <p:txBody>
          <a:bodyPr>
            <a:normAutofit fontScale="32500" lnSpcReduction="20000"/>
          </a:bodyPr>
          <a:lstStyle/>
          <a:p>
            <a:endParaRPr lang="en-US" sz="3300" b="1" dirty="0">
              <a:latin typeface="Avenir Book"/>
            </a:endParaRPr>
          </a:p>
          <a:p>
            <a:pPr marL="0" indent="0">
              <a:buNone/>
            </a:pPr>
            <a:endParaRPr lang="en-US" sz="3300" b="1" dirty="0">
              <a:latin typeface="Avenir Book"/>
            </a:endParaRPr>
          </a:p>
          <a:p>
            <a:pPr marL="0" indent="0">
              <a:buNone/>
            </a:pPr>
            <a:r>
              <a:rPr lang="en-US" sz="5500" b="1" dirty="0">
                <a:latin typeface="Arial Nova" panose="020B0504020202020204" pitchFamily="34" charset="0"/>
              </a:rPr>
              <a:t>Authorizations may be submitted through any of the these modalities:</a:t>
            </a:r>
          </a:p>
          <a:p>
            <a:endParaRPr lang="en-US" sz="3300" b="1" dirty="0">
              <a:latin typeface="Arial Nova" panose="020B0504020202020204" pitchFamily="34" charset="0"/>
            </a:endParaRPr>
          </a:p>
          <a:p>
            <a:r>
              <a:rPr lang="en-US" sz="5000" b="1" dirty="0">
                <a:latin typeface="Arial Nova" panose="020B0504020202020204" pitchFamily="34" charset="0"/>
                <a:cs typeface="Times New Roman" panose="02020603050405020304" pitchFamily="18" charset="0"/>
              </a:rPr>
              <a:t>Online via </a:t>
            </a:r>
            <a:r>
              <a:rPr lang="en-US" sz="5000" b="1" dirty="0" err="1">
                <a:latin typeface="Arial Nova" panose="020B0504020202020204" pitchFamily="34" charset="0"/>
                <a:cs typeface="Times New Roman" panose="02020603050405020304" pitchFamily="18" charset="0"/>
              </a:rPr>
              <a:t>Availity</a:t>
            </a:r>
            <a:r>
              <a:rPr lang="en-US" sz="5000" b="1" dirty="0">
                <a:latin typeface="Arial Nova" panose="020B0504020202020204" pitchFamily="34" charset="0"/>
                <a:cs typeface="Times New Roman" panose="02020603050405020304" pitchFamily="18" charset="0"/>
              </a:rPr>
              <a:t> </a:t>
            </a:r>
            <a:r>
              <a:rPr lang="en-US" sz="3700" b="1" i="1" dirty="0">
                <a:latin typeface="Arial Nova" panose="020B0504020202020204" pitchFamily="34" charset="0"/>
                <a:cs typeface="Times New Roman" panose="02020603050405020304" pitchFamily="18" charset="0"/>
              </a:rPr>
              <a:t>(preferred method) </a:t>
            </a:r>
          </a:p>
          <a:p>
            <a:pPr lvl="1"/>
            <a:r>
              <a:rPr lang="en-US" sz="4300" dirty="0">
                <a:solidFill>
                  <a:srgbClr val="026AB2"/>
                </a:solidFill>
                <a:latin typeface="Arial Nova" panose="020B0504020202020204" pitchFamily="34" charset="0"/>
                <a:cs typeface="Times New Roman" panose="02020603050405020304" pitchFamily="18" charset="0"/>
              </a:rPr>
              <a:t>24/7 access </a:t>
            </a:r>
          </a:p>
          <a:p>
            <a:pPr lvl="1"/>
            <a:r>
              <a:rPr lang="en-US" sz="4300" dirty="0">
                <a:solidFill>
                  <a:srgbClr val="026AB2"/>
                </a:solidFill>
                <a:latin typeface="Arial Nova" panose="020B05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https://www.bcbst.com</a:t>
            </a:r>
            <a:endParaRPr lang="en-US" sz="4300" dirty="0">
              <a:solidFill>
                <a:srgbClr val="026AB2"/>
              </a:solidFill>
              <a:latin typeface="Arial Nova" panose="020B0504020202020204" pitchFamily="34" charset="0"/>
              <a:cs typeface="Times New Roman" panose="02020603050405020304" pitchFamily="18" charset="0"/>
            </a:endParaRPr>
          </a:p>
          <a:p>
            <a:pPr marL="0" indent="0">
              <a:buNone/>
            </a:pPr>
            <a:r>
              <a:rPr lang="en-US" sz="3400" b="1" dirty="0">
                <a:latin typeface="Arial Nova" panose="020B0504020202020204" pitchFamily="34" charset="0"/>
                <a:cs typeface="Times New Roman" panose="02020603050405020304" pitchFamily="18" charset="0"/>
              </a:rPr>
              <a:t>	 </a:t>
            </a:r>
          </a:p>
          <a:p>
            <a:pPr marL="0" indent="0">
              <a:buNone/>
            </a:pPr>
            <a:endParaRPr lang="en-US" sz="3300" b="1" dirty="0">
              <a:latin typeface="Arial Nova" panose="020B0504020202020204" pitchFamily="34" charset="0"/>
              <a:cs typeface="Times New Roman" panose="02020603050405020304" pitchFamily="18" charset="0"/>
            </a:endParaRPr>
          </a:p>
          <a:p>
            <a:r>
              <a:rPr lang="en-US" sz="5000" b="1" dirty="0">
                <a:latin typeface="Arial Nova" panose="020B0504020202020204" pitchFamily="34" charset="0"/>
                <a:cs typeface="Times New Roman" panose="02020603050405020304" pitchFamily="18" charset="0"/>
              </a:rPr>
              <a:t>Phone</a:t>
            </a:r>
            <a:r>
              <a:rPr lang="en-US" sz="3300" dirty="0">
                <a:latin typeface="Arial Nova" panose="020B0504020202020204" pitchFamily="34" charset="0"/>
                <a:cs typeface="Times New Roman" panose="02020603050405020304" pitchFamily="18" charset="0"/>
              </a:rPr>
              <a:t> </a:t>
            </a:r>
          </a:p>
          <a:p>
            <a:pPr lvl="1">
              <a:buFontTx/>
              <a:buChar char="-"/>
            </a:pPr>
            <a:r>
              <a:rPr lang="en-US" sz="4300" dirty="0">
                <a:solidFill>
                  <a:srgbClr val="026AB2"/>
                </a:solidFill>
                <a:latin typeface="Arial Nova" panose="020B0504020202020204" pitchFamily="34" charset="0"/>
                <a:cs typeface="Times New Roman" panose="02020603050405020304" pitchFamily="18" charset="0"/>
              </a:rPr>
              <a:t>Monday – Friday, 9 a.m. to 6 p.m. ET</a:t>
            </a:r>
          </a:p>
          <a:p>
            <a:pPr lvl="1">
              <a:buFontTx/>
              <a:buChar char="-"/>
            </a:pPr>
            <a:r>
              <a:rPr lang="en-US" sz="4300" b="1" dirty="0">
                <a:solidFill>
                  <a:srgbClr val="026AB2"/>
                </a:solidFill>
                <a:latin typeface="Arial Nova" panose="020B0504020202020204" pitchFamily="34" charset="0"/>
                <a:cs typeface="Times New Roman" panose="02020603050405020304" pitchFamily="18" charset="0"/>
              </a:rPr>
              <a:t>1-800-924-7141</a:t>
            </a:r>
          </a:p>
          <a:p>
            <a:pPr lvl="1">
              <a:buFontTx/>
              <a:buChar char="-"/>
            </a:pPr>
            <a:endParaRPr lang="en-US" sz="2900" dirty="0">
              <a:solidFill>
                <a:srgbClr val="026AB2"/>
              </a:solidFill>
              <a:latin typeface="Arial Nova" panose="020B0504020202020204" pitchFamily="34" charset="0"/>
              <a:cs typeface="Times New Roman" panose="02020603050405020304" pitchFamily="18" charset="0"/>
            </a:endParaRPr>
          </a:p>
          <a:p>
            <a:pPr marL="457200" lvl="1" indent="0">
              <a:buNone/>
            </a:pPr>
            <a:endParaRPr lang="en-US" sz="3300" dirty="0">
              <a:solidFill>
                <a:srgbClr val="026AB2"/>
              </a:solidFill>
              <a:latin typeface="Arial Nova" panose="020B0504020202020204" pitchFamily="34" charset="0"/>
              <a:cs typeface="Times New Roman" panose="02020603050405020304" pitchFamily="18" charset="0"/>
            </a:endParaRPr>
          </a:p>
          <a:p>
            <a:pPr marL="306324">
              <a:buFont typeface="Arial" panose="020B0604020202020204" pitchFamily="34" charset="0"/>
              <a:buChar char="•"/>
            </a:pPr>
            <a:r>
              <a:rPr lang="en-US" sz="5000" b="1" dirty="0">
                <a:latin typeface="Arial Nova" panose="020B0504020202020204" pitchFamily="34" charset="0"/>
                <a:cs typeface="Times New Roman" panose="02020603050405020304" pitchFamily="18" charset="0"/>
              </a:rPr>
              <a:t>Fax </a:t>
            </a:r>
          </a:p>
          <a:p>
            <a:pPr marL="400050" lvl="1" indent="0">
              <a:buNone/>
            </a:pPr>
            <a:r>
              <a:rPr lang="en-US" sz="3300" dirty="0">
                <a:solidFill>
                  <a:srgbClr val="026AB2"/>
                </a:solidFill>
                <a:latin typeface="Arial Nova" panose="020B0504020202020204" pitchFamily="34" charset="0"/>
                <a:cs typeface="Times New Roman" panose="02020603050405020304" pitchFamily="18" charset="0"/>
              </a:rPr>
              <a:t>- </a:t>
            </a:r>
            <a:r>
              <a:rPr lang="en-US" sz="4300" b="1" dirty="0">
                <a:solidFill>
                  <a:srgbClr val="026AB2"/>
                </a:solidFill>
                <a:latin typeface="Arial Nova" panose="020B0504020202020204" pitchFamily="34" charset="0"/>
                <a:cs typeface="Times New Roman" panose="02020603050405020304" pitchFamily="18" charset="0"/>
              </a:rPr>
              <a:t>1-888-535-5243</a:t>
            </a:r>
          </a:p>
          <a:p>
            <a:pPr marL="400050" lvl="1" indent="0">
              <a:buNone/>
            </a:pPr>
            <a:r>
              <a:rPr lang="en-US" sz="4300" dirty="0">
                <a:solidFill>
                  <a:srgbClr val="026AB2"/>
                </a:solidFill>
                <a:latin typeface="Arial Nova" panose="020B0504020202020204" pitchFamily="34" charset="0"/>
                <a:cs typeface="Times New Roman" panose="02020603050405020304" pitchFamily="18" charset="0"/>
              </a:rPr>
              <a:t>MA specific fax forms can be found on the BCBST.com website @ </a:t>
            </a:r>
            <a:r>
              <a:rPr lang="en-US" sz="4300" dirty="0">
                <a:solidFill>
                  <a:srgbClr val="026AB2"/>
                </a:solidFill>
                <a:latin typeface="Arial Nova" panose="020B05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https://provider.bcbst.com/tools-resources/documents-forms</a:t>
            </a:r>
            <a:endParaRPr lang="en-US" sz="4300" dirty="0">
              <a:solidFill>
                <a:srgbClr val="026AB2"/>
              </a:solidFill>
              <a:latin typeface="Arial Nova" panose="020B0504020202020204" pitchFamily="34" charset="0"/>
              <a:cs typeface="Times New Roman" panose="02020603050405020304" pitchFamily="18" charset="0"/>
            </a:endParaRPr>
          </a:p>
          <a:p>
            <a:pPr marL="400050" lvl="1" indent="0">
              <a:buNone/>
            </a:pPr>
            <a:endParaRPr lang="en-US" sz="4900" dirty="0">
              <a:solidFill>
                <a:srgbClr val="026AB2"/>
              </a:solidFill>
              <a:latin typeface="Arial Nova" panose="020B0504020202020204" pitchFamily="34" charset="0"/>
              <a:cs typeface="Times New Roman" panose="02020603050405020304" pitchFamily="18" charset="0"/>
            </a:endParaRPr>
          </a:p>
          <a:p>
            <a:r>
              <a:rPr lang="en-US" sz="5000" b="1" dirty="0">
                <a:latin typeface="Arial Nova" panose="020B0504020202020204" pitchFamily="34" charset="0"/>
                <a:cs typeface="Times New Roman" panose="02020603050405020304" pitchFamily="18" charset="0"/>
              </a:rPr>
              <a:t>Clinical Vendor related authorizations </a:t>
            </a:r>
          </a:p>
          <a:p>
            <a:pPr marL="0" indent="0">
              <a:buNone/>
            </a:pPr>
            <a:r>
              <a:rPr lang="en-US" sz="3400" dirty="0">
                <a:latin typeface="Arial Nova" panose="020B0504020202020204" pitchFamily="34" charset="0"/>
                <a:cs typeface="Times New Roman" panose="02020603050405020304" pitchFamily="18" charset="0"/>
              </a:rPr>
              <a:t>	(High-Tech Imaging and Specialty Rx) </a:t>
            </a:r>
          </a:p>
          <a:p>
            <a:pPr marL="0" indent="0">
              <a:buNone/>
            </a:pPr>
            <a:r>
              <a:rPr lang="en-US" sz="3400" dirty="0">
                <a:latin typeface="Arial Nova" panose="020B0504020202020204" pitchFamily="34" charset="0"/>
                <a:cs typeface="Times New Roman" panose="02020603050405020304" pitchFamily="18" charset="0"/>
              </a:rPr>
              <a:t>	- </a:t>
            </a:r>
            <a:r>
              <a:rPr lang="en-US" sz="4300" b="1" dirty="0">
                <a:latin typeface="Arial Nova" panose="020B0504020202020204" pitchFamily="34" charset="0"/>
                <a:cs typeface="Times New Roman" panose="02020603050405020304" pitchFamily="18" charset="0"/>
              </a:rPr>
              <a:t>call 1-888-258- 3864</a:t>
            </a:r>
          </a:p>
          <a:p>
            <a:pPr marL="857250" lvl="1" indent="-457200">
              <a:buFontTx/>
              <a:buChar char="-"/>
            </a:pPr>
            <a:endParaRPr lang="en-US" dirty="0">
              <a:solidFill>
                <a:srgbClr val="026AB2"/>
              </a:solidFill>
              <a:latin typeface="Arial Nova" panose="020B0504020202020204" pitchFamily="34" charset="0"/>
            </a:endParaRPr>
          </a:p>
          <a:p>
            <a:pPr marL="400050" lvl="1" indent="0">
              <a:buNone/>
            </a:pPr>
            <a:endParaRPr lang="en-US" dirty="0">
              <a:solidFill>
                <a:srgbClr val="026AB2"/>
              </a:solidFill>
              <a:latin typeface="Avenir Book"/>
            </a:endParaRPr>
          </a:p>
          <a:p>
            <a:pPr marL="0" indent="0">
              <a:buNone/>
            </a:pPr>
            <a:endParaRPr lang="en-US" sz="2800" dirty="0">
              <a:latin typeface="Avenir Book"/>
            </a:endParaRPr>
          </a:p>
          <a:p>
            <a:pPr marL="0" lvl="1" indent="0">
              <a:buNone/>
            </a:pPr>
            <a:r>
              <a:rPr lang="en-US" sz="2400" dirty="0">
                <a:solidFill>
                  <a:srgbClr val="026AB2"/>
                </a:solidFill>
                <a:latin typeface="Avenir Book"/>
              </a:rPr>
              <a:t>	</a:t>
            </a:r>
          </a:p>
          <a:p>
            <a:pPr marL="306324">
              <a:buFont typeface="Arial" panose="020B0604020202020204" pitchFamily="34" charset="0"/>
              <a:buChar char="•"/>
            </a:pPr>
            <a:endParaRPr lang="en-US" sz="2400" dirty="0"/>
          </a:p>
          <a:p>
            <a:pPr marL="1371600" lvl="2" indent="-457200">
              <a:buFont typeface="Arial" panose="020B0604020202020204" pitchFamily="34" charset="0"/>
              <a:buChar char="•"/>
            </a:pPr>
            <a:endParaRPr lang="en-US" sz="1800" dirty="0"/>
          </a:p>
        </p:txBody>
      </p:sp>
      <p:sp>
        <p:nvSpPr>
          <p:cNvPr id="4" name="Text Placeholder 3"/>
          <p:cNvSpPr>
            <a:spLocks noGrp="1"/>
          </p:cNvSpPr>
          <p:nvPr>
            <p:ph type="body" sz="quarter" idx="10"/>
          </p:nvPr>
        </p:nvSpPr>
        <p:spPr>
          <a:xfrm>
            <a:off x="817384" y="95534"/>
            <a:ext cx="6989135" cy="869666"/>
          </a:xfrm>
        </p:spPr>
        <p:txBody>
          <a:bodyPr>
            <a:noAutofit/>
          </a:bodyPr>
          <a:lstStyle/>
          <a:p>
            <a:pPr algn="ctr"/>
            <a:r>
              <a:rPr lang="en-US" sz="2800" dirty="0"/>
              <a:t>Medicare Advantage Authorization Submission Options</a:t>
            </a:r>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487" y="2232250"/>
            <a:ext cx="2820120" cy="1742470"/>
          </a:xfrm>
          <a:prstGeom prst="rect">
            <a:avLst/>
          </a:prstGeom>
        </p:spPr>
      </p:pic>
    </p:spTree>
    <p:extLst>
      <p:ext uri="{BB962C8B-B14F-4D97-AF65-F5344CB8AC3E}">
        <p14:creationId xmlns:p14="http://schemas.microsoft.com/office/powerpoint/2010/main" val="2543153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069" y="1250998"/>
            <a:ext cx="8768373" cy="5381814"/>
          </a:xfrm>
        </p:spPr>
        <p:txBody>
          <a:bodyPr>
            <a:normAutofit fontScale="55000" lnSpcReduction="20000"/>
          </a:bodyPr>
          <a:lstStyle/>
          <a:p>
            <a:pPr marL="0" indent="0" hangingPunct="0">
              <a:buNone/>
            </a:pPr>
            <a:r>
              <a:rPr lang="en-US" sz="3600" b="1" dirty="0">
                <a:latin typeface="Arial Nova" panose="020B0504020202020204" pitchFamily="34" charset="0"/>
                <a:cs typeface="Times New Roman" panose="02020603050405020304" pitchFamily="18" charset="0"/>
              </a:rPr>
              <a:t>The Centers for Medicare and Medicaid Services (CMS) requires all MA plans to use the following hierarchy in medical necessity determinations:</a:t>
            </a:r>
          </a:p>
          <a:p>
            <a:pPr marL="0" indent="0" hangingPunct="0">
              <a:buNone/>
            </a:pPr>
            <a:endParaRPr lang="en-US" sz="3400" dirty="0">
              <a:latin typeface="Arial Nova" panose="020B0504020202020204" pitchFamily="34" charset="0"/>
              <a:cs typeface="Times New Roman" panose="02020603050405020304" pitchFamily="18" charset="0"/>
            </a:endParaRPr>
          </a:p>
          <a:p>
            <a:pPr lvl="0"/>
            <a:r>
              <a:rPr lang="en-US" sz="2500" dirty="0">
                <a:latin typeface="Arial Nova" panose="020B0504020202020204" pitchFamily="34" charset="0"/>
                <a:cs typeface="Times New Roman" panose="02020603050405020304" pitchFamily="18" charset="0"/>
              </a:rPr>
              <a:t>The law (Title 18 of the SSA);</a:t>
            </a:r>
          </a:p>
          <a:p>
            <a:pPr lvl="0"/>
            <a:r>
              <a:rPr lang="en-US" sz="2500" dirty="0">
                <a:latin typeface="Arial Nova" panose="020B0504020202020204" pitchFamily="34" charset="0"/>
                <a:cs typeface="Times New Roman" panose="02020603050405020304" pitchFamily="18" charset="0"/>
              </a:rPr>
              <a:t>The Regulations (Title 42 Code of Federal Regulations (CFR) parts 422 and 476);</a:t>
            </a:r>
          </a:p>
          <a:p>
            <a:pPr lvl="0"/>
            <a:r>
              <a:rPr lang="en-US" sz="2500" dirty="0">
                <a:latin typeface="Arial Nova" panose="020B0504020202020204" pitchFamily="34" charset="0"/>
                <a:cs typeface="Times New Roman" panose="02020603050405020304" pitchFamily="18" charset="0"/>
              </a:rPr>
              <a:t>National Coverage Determinations (Pub 100-03 of the Internet Only</a:t>
            </a:r>
          </a:p>
          <a:p>
            <a:r>
              <a:rPr lang="en-US" sz="2500" u="sng" dirty="0">
                <a:latin typeface="Arial Nova" panose="020B05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http://www.cms.gov/mcd/search.asp</a:t>
            </a:r>
            <a:r>
              <a:rPr lang="en-US" sz="2500" u="sng" dirty="0">
                <a:latin typeface="Arial Nova" panose="020B0504020202020204" pitchFamily="34" charset="0"/>
                <a:cs typeface="Times New Roman" panose="02020603050405020304" pitchFamily="18" charset="0"/>
              </a:rPr>
              <a:t>;</a:t>
            </a:r>
            <a:endParaRPr lang="en-US" sz="2500" dirty="0">
              <a:latin typeface="Arial Nova" panose="020B0504020202020204" pitchFamily="34" charset="0"/>
              <a:cs typeface="Times New Roman" panose="02020603050405020304" pitchFamily="18" charset="0"/>
            </a:endParaRPr>
          </a:p>
          <a:p>
            <a:pPr lvl="0"/>
            <a:r>
              <a:rPr lang="en-US" sz="2500" dirty="0">
                <a:latin typeface="Arial Nova" panose="020B0504020202020204" pitchFamily="34" charset="0"/>
                <a:cs typeface="Times New Roman" panose="02020603050405020304" pitchFamily="18" charset="0"/>
              </a:rPr>
              <a:t>MA Benefit Policy Manual (IOM 100-02);</a:t>
            </a:r>
          </a:p>
          <a:p>
            <a:pPr lvl="0"/>
            <a:r>
              <a:rPr lang="en-US" sz="2500" dirty="0">
                <a:latin typeface="Arial Nova" panose="020B0504020202020204" pitchFamily="34" charset="0"/>
                <a:cs typeface="Times New Roman" panose="02020603050405020304" pitchFamily="18" charset="0"/>
              </a:rPr>
              <a:t>Local Coverage Determinations </a:t>
            </a:r>
            <a:r>
              <a:rPr lang="en-US" sz="2500" u="sng" dirty="0">
                <a:latin typeface="Arial Nova" panose="020B05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http://www.cms.gov/mcd/search.asp</a:t>
            </a:r>
            <a:r>
              <a:rPr lang="en-US" sz="2500" dirty="0">
                <a:latin typeface="Arial Nova" panose="020B0504020202020204" pitchFamily="34" charset="0"/>
                <a:cs typeface="Times New Roman" panose="02020603050405020304" pitchFamily="18" charset="0"/>
              </a:rPr>
              <a:t>;</a:t>
            </a:r>
          </a:p>
          <a:p>
            <a:pPr lvl="0"/>
            <a:r>
              <a:rPr lang="en-US" sz="2500" dirty="0">
                <a:latin typeface="Arial Nova" panose="020B0504020202020204" pitchFamily="34" charset="0"/>
                <a:cs typeface="Times New Roman" panose="02020603050405020304" pitchFamily="18" charset="0"/>
              </a:rPr>
              <a:t>Coverage guidelines in Interpretive Manuals (Internet Only Manual (IOM), sub manuals Pub 100-04 Claims Processing,  Pub 100-08 Program Integrity Manual, Pub 100-10 QIO manual, Pub 100-16 Medicare Managed Care Manual; </a:t>
            </a:r>
          </a:p>
          <a:p>
            <a:pPr lvl="0"/>
            <a:r>
              <a:rPr lang="en-US" sz="2500" dirty="0">
                <a:latin typeface="Arial Nova" panose="020B0504020202020204" pitchFamily="34" charset="0"/>
                <a:cs typeface="Times New Roman" panose="02020603050405020304" pitchFamily="18" charset="0"/>
              </a:rPr>
              <a:t>Durable Medical Equipment Medicare Administrative Contractor (DMEMAC) </a:t>
            </a:r>
          </a:p>
          <a:p>
            <a:r>
              <a:rPr lang="en-US" sz="2500" u="sng" dirty="0">
                <a:latin typeface="Arial Nova" panose="020B05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https://www.cms.gov/medicare-coverage-database/indexes/contacts-durable-medical-equipment-medicare-administrative-contractor-index.aspx?bc=AgAAAAAAAAAAAA%3d%3d&amp;</a:t>
            </a:r>
            <a:r>
              <a:rPr lang="en-US" sz="2500" dirty="0">
                <a:latin typeface="Arial Nova" panose="020B0504020202020204" pitchFamily="34" charset="0"/>
                <a:cs typeface="Times New Roman" panose="02020603050405020304" pitchFamily="18" charset="0"/>
              </a:rPr>
              <a:t>);</a:t>
            </a:r>
          </a:p>
          <a:p>
            <a:pPr lvl="0"/>
            <a:r>
              <a:rPr lang="en-US" sz="2500" dirty="0">
                <a:latin typeface="Arial Nova" panose="020B0504020202020204" pitchFamily="34" charset="0"/>
                <a:cs typeface="Times New Roman" panose="02020603050405020304" pitchFamily="18" charset="0"/>
              </a:rPr>
              <a:t>Program Safeguard Contractor (PSC) local coverage determinations;</a:t>
            </a:r>
          </a:p>
          <a:p>
            <a:pPr lvl="0"/>
            <a:r>
              <a:rPr lang="en-US" sz="2500" dirty="0">
                <a:latin typeface="Arial Nova" panose="020B0504020202020204" pitchFamily="34" charset="0"/>
                <a:cs typeface="Times New Roman" panose="02020603050405020304" pitchFamily="18" charset="0"/>
              </a:rPr>
              <a:t>MCG criteria;</a:t>
            </a:r>
          </a:p>
          <a:p>
            <a:pPr lvl="0"/>
            <a:r>
              <a:rPr lang="en-US" sz="2500" dirty="0">
                <a:latin typeface="Arial Nova" panose="020B0504020202020204" pitchFamily="34" charset="0"/>
                <a:cs typeface="Times New Roman" panose="02020603050405020304" pitchFamily="18" charset="0"/>
              </a:rPr>
              <a:t>BlueCross Utilization Guidelines (</a:t>
            </a:r>
            <a:r>
              <a:rPr lang="en-US" sz="2500" u="sng" dirty="0">
                <a:latin typeface="Arial Nova" panose="020B05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http://www.bcbst.com/providers/UM_Guidelines/</a:t>
            </a:r>
            <a:r>
              <a:rPr lang="en-US" sz="2500" dirty="0">
                <a:latin typeface="Arial Nova" panose="020B0504020202020204" pitchFamily="34" charset="0"/>
                <a:cs typeface="Times New Roman" panose="02020603050405020304" pitchFamily="18" charset="0"/>
              </a:rPr>
              <a:t>)</a:t>
            </a:r>
            <a:r>
              <a:rPr lang="en-US" sz="2500" u="sng" dirty="0">
                <a:latin typeface="Arial Nova" panose="020B0504020202020204" pitchFamily="34" charset="0"/>
                <a:cs typeface="Times New Roman" panose="02020603050405020304" pitchFamily="18" charset="0"/>
              </a:rPr>
              <a:t>;</a:t>
            </a:r>
            <a:r>
              <a:rPr lang="en-US" sz="2500" dirty="0">
                <a:latin typeface="Arial Nova" panose="020B0504020202020204" pitchFamily="34" charset="0"/>
                <a:cs typeface="Times New Roman" panose="02020603050405020304" pitchFamily="18" charset="0"/>
              </a:rPr>
              <a:t> </a:t>
            </a:r>
          </a:p>
          <a:p>
            <a:pPr lvl="0"/>
            <a:r>
              <a:rPr lang="en-US" sz="2500" dirty="0">
                <a:latin typeface="Arial Nova" panose="020B0504020202020204" pitchFamily="34" charset="0"/>
                <a:cs typeface="Times New Roman" panose="02020603050405020304" pitchFamily="18" charset="0"/>
              </a:rPr>
              <a:t>BlueCross Medical Policy;</a:t>
            </a:r>
          </a:p>
          <a:p>
            <a:pPr lvl="0"/>
            <a:r>
              <a:rPr lang="en-US" sz="2500" dirty="0">
                <a:latin typeface="Arial Nova" panose="020B0504020202020204" pitchFamily="34" charset="0"/>
                <a:cs typeface="Times New Roman" panose="02020603050405020304" pitchFamily="18" charset="0"/>
              </a:rPr>
              <a:t>Supplemental Benefits and Limitations as outlined in the Member’s Evidence of Coverage;</a:t>
            </a:r>
          </a:p>
          <a:p>
            <a:pPr lvl="0"/>
            <a:r>
              <a:rPr lang="en-US" sz="2500" dirty="0">
                <a:latin typeface="Arial Nova" panose="020B0504020202020204" pitchFamily="34" charset="0"/>
                <a:cs typeface="Times New Roman" panose="02020603050405020304" pitchFamily="18" charset="0"/>
              </a:rPr>
              <a:t> U.S. F.D.A Approved Indications for Medications; </a:t>
            </a:r>
          </a:p>
          <a:p>
            <a:pPr lvl="0"/>
            <a:r>
              <a:rPr lang="en-US" sz="2500" dirty="0">
                <a:latin typeface="Arial Nova" panose="020B0504020202020204" pitchFamily="34" charset="0"/>
                <a:cs typeface="Times New Roman" panose="02020603050405020304" pitchFamily="18" charset="0"/>
              </a:rPr>
              <a:t>Other major payer policy and peer reviewed literature.</a:t>
            </a:r>
            <a:endParaRPr lang="en-US" dirty="0">
              <a:latin typeface="Arial Nova" panose="020B0504020202020204" pitchFamily="34" charset="0"/>
            </a:endParaRPr>
          </a:p>
        </p:txBody>
      </p:sp>
      <p:sp>
        <p:nvSpPr>
          <p:cNvPr id="4" name="Text Placeholder 3"/>
          <p:cNvSpPr>
            <a:spLocks noGrp="1"/>
          </p:cNvSpPr>
          <p:nvPr>
            <p:ph type="body" sz="quarter" idx="10"/>
          </p:nvPr>
        </p:nvSpPr>
        <p:spPr>
          <a:xfrm>
            <a:off x="817384" y="0"/>
            <a:ext cx="7152325" cy="750943"/>
          </a:xfrm>
        </p:spPr>
        <p:txBody>
          <a:bodyPr>
            <a:noAutofit/>
          </a:bodyPr>
          <a:lstStyle/>
          <a:p>
            <a:pPr algn="ctr"/>
            <a:r>
              <a:rPr lang="en-US" sz="2800" dirty="0"/>
              <a:t>Medicare Advantage Care Management Clinical Decision Structure</a:t>
            </a:r>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450869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0814" y="101600"/>
            <a:ext cx="6540008" cy="928148"/>
          </a:xfrm>
        </p:spPr>
        <p:txBody>
          <a:bodyPr/>
          <a:lstStyle/>
          <a:p>
            <a:pPr algn="ctr"/>
            <a:r>
              <a:rPr lang="en-US" sz="2800" dirty="0">
                <a:solidFill>
                  <a:schemeClr val="bg1"/>
                </a:solidFill>
                <a:ea typeface="+mn-ea"/>
              </a:rPr>
              <a:t>Medicare Advantage Care Management</a:t>
            </a:r>
            <a:br>
              <a:rPr lang="en-US" sz="2800" dirty="0">
                <a:solidFill>
                  <a:schemeClr val="bg1"/>
                </a:solidFill>
                <a:ea typeface="+mn-ea"/>
              </a:rPr>
            </a:br>
            <a:r>
              <a:rPr lang="en-US" sz="2800" dirty="0">
                <a:solidFill>
                  <a:schemeClr val="bg1"/>
                </a:solidFill>
                <a:ea typeface="+mn-ea"/>
              </a:rPr>
              <a:t>Authorization Requirements </a:t>
            </a:r>
          </a:p>
        </p:txBody>
      </p:sp>
      <p:sp>
        <p:nvSpPr>
          <p:cNvPr id="7" name="Content Placeholder 5"/>
          <p:cNvSpPr txBox="1">
            <a:spLocks/>
          </p:cNvSpPr>
          <p:nvPr/>
        </p:nvSpPr>
        <p:spPr>
          <a:xfrm>
            <a:off x="177660" y="1010499"/>
            <a:ext cx="8683181" cy="5739888"/>
          </a:xfrm>
          <a:prstGeom prst="rect">
            <a:avLst/>
          </a:prstGeom>
        </p:spPr>
        <p:txBody>
          <a:bodyPr/>
          <a:lstStyle>
            <a:lvl1pPr marL="342900" indent="-342900" algn="l" defTabSz="457200" rtl="0" eaLnBrk="1" latinLnBrk="0" hangingPunct="1">
              <a:spcBef>
                <a:spcPct val="20000"/>
              </a:spcBef>
              <a:buSzPct val="100000"/>
              <a:buFontTx/>
              <a:buBlip>
                <a:blip r:embed="rId3"/>
              </a:buBlip>
              <a:defRPr sz="2200" kern="1200">
                <a:solidFill>
                  <a:schemeClr val="tx1">
                    <a:lumMod val="75000"/>
                    <a:lumOff val="25000"/>
                  </a:schemeClr>
                </a:solidFill>
                <a:latin typeface="+mn-lt"/>
                <a:ea typeface="+mn-ea"/>
                <a:cs typeface="+mn-cs"/>
              </a:defRPr>
            </a:lvl1pPr>
            <a:lvl2pPr marL="649224" indent="-285750" algn="l" defTabSz="457200" rtl="0" eaLnBrk="1" latinLnBrk="0" hangingPunct="1">
              <a:spcBef>
                <a:spcPct val="20000"/>
              </a:spcBef>
              <a:buSzPct val="100000"/>
              <a:buFont typeface="Lucida Grande"/>
              <a:buChar char="•"/>
              <a:defRPr sz="2000" kern="1200">
                <a:solidFill>
                  <a:schemeClr val="tx1">
                    <a:lumMod val="50000"/>
                    <a:lumOff val="50000"/>
                  </a:schemeClr>
                </a:solidFill>
                <a:latin typeface="+mn-lt"/>
                <a:ea typeface="+mn-ea"/>
                <a:cs typeface="+mn-cs"/>
              </a:defRPr>
            </a:lvl2pPr>
            <a:lvl3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3pPr>
            <a:lvl4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4pPr>
            <a:lvl5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Pct val="100000"/>
              <a:buNone/>
              <a:tabLst/>
              <a:defRPr/>
            </a:pPr>
            <a:r>
              <a:rPr kumimoji="0" lang="en-US" sz="2400" b="1"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Authorization Requirements</a:t>
            </a:r>
          </a:p>
          <a:p>
            <a:pPr marL="1028700" marR="0" lvl="2" indent="-4572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All inpatient admissions</a:t>
            </a:r>
          </a:p>
          <a:p>
            <a:pPr marL="1028700" marR="0" lvl="2" indent="-4572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Skilled nursing facility admissions</a:t>
            </a:r>
          </a:p>
          <a:p>
            <a:pPr marL="1028700" marR="0" lvl="2" indent="-4572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Acute rehabilitation and long-term acute-care admissions</a:t>
            </a:r>
          </a:p>
          <a:p>
            <a:pPr marL="1028700" marR="0" lvl="2" indent="-4572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Home Health Care (skilled nursing visits and therapies)</a:t>
            </a:r>
          </a:p>
          <a:p>
            <a:pPr marL="1028700" marR="0" lvl="2" indent="-4572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Durable Medical Equipment (DME) for purchase over $500</a:t>
            </a:r>
          </a:p>
          <a:p>
            <a:pPr marL="1028700" marR="0" lvl="2" indent="-4572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All Durable Medical Equipment rentals (including oxygen)</a:t>
            </a:r>
          </a:p>
          <a:p>
            <a:pPr marL="1028700" marR="0" lvl="2" indent="-4572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Diabetes Monitoring Supplies and Services</a:t>
            </a:r>
          </a:p>
          <a:p>
            <a:pPr marL="1028700" marR="0" lvl="2" indent="-4572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Orthotic and prosthetics over $200</a:t>
            </a:r>
          </a:p>
          <a:p>
            <a:pPr marL="1028700" marR="0" lvl="2" indent="-4572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Specific Part B Specialty Drugs </a:t>
            </a:r>
          </a:p>
          <a:p>
            <a:pPr marL="1028700" marR="0" lvl="2" indent="-4572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Specific Part D Specialty Drugs </a:t>
            </a:r>
            <a:r>
              <a:rPr kumimoji="0" lang="en-US" sz="1200" b="0" i="1"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(please reference formulary) </a:t>
            </a:r>
          </a:p>
          <a:p>
            <a:pPr marL="1028700" marR="0" lvl="2" indent="-4572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Chiropractic services </a:t>
            </a:r>
          </a:p>
          <a:p>
            <a:pPr marL="1028700" marR="0" lvl="2" indent="-4572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Outpatient Therapy services (physical, occupational or speech therapy, phase II cardiac rehab)</a:t>
            </a:r>
            <a:endParaRPr kumimoji="0" lang="en-US" sz="1200" b="0" i="1"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1028700" marR="0" lvl="2" indent="-4572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Pain injections </a:t>
            </a:r>
          </a:p>
          <a:p>
            <a:pPr marL="1028700" marR="0" lvl="2" indent="-4572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High-tech imaging and cardiac services - </a:t>
            </a:r>
            <a:r>
              <a:rPr kumimoji="0" lang="en-US" sz="1200" b="0" i="1"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external vendor</a:t>
            </a:r>
          </a:p>
          <a:p>
            <a:pPr marL="1028700" marR="0" lvl="2" indent="-4572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Facility-based sleep studies </a:t>
            </a:r>
          </a:p>
          <a:p>
            <a:pPr marL="1028700" marR="0" lvl="2" indent="-4572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Non-routine wound care supplies for home health, SNF, and inpatient rehab</a:t>
            </a:r>
          </a:p>
          <a:p>
            <a:pPr marL="1028700" marR="0" lvl="2" indent="-4572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Genetic Testing </a:t>
            </a:r>
          </a:p>
          <a:p>
            <a:pPr marL="1028700" marR="0" lvl="2" indent="-4572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Certain Outpatient Procedures (potential for cosmetic, investigational, non-covered) </a:t>
            </a:r>
          </a:p>
          <a:p>
            <a:pPr marL="1028700" marR="0" lvl="2" indent="-4572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Non- Emergency Transportation </a:t>
            </a:r>
          </a:p>
          <a:p>
            <a:pPr marL="1028700" marR="0" lvl="2" indent="-4572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Radiation therapy / Proton B treatments</a:t>
            </a:r>
          </a:p>
          <a:p>
            <a:pPr marL="0" marR="0" lvl="0" indent="0" algn="ctr" defTabSz="457200" rtl="0" eaLnBrk="1" fontAlgn="auto" latinLnBrk="0" hangingPunct="1">
              <a:lnSpc>
                <a:spcPct val="100000"/>
              </a:lnSpc>
              <a:spcBef>
                <a:spcPct val="20000"/>
              </a:spcBef>
              <a:spcAft>
                <a:spcPts val="0"/>
              </a:spcAft>
              <a:buClrTx/>
              <a:buSzPct val="100000"/>
              <a:buFontTx/>
              <a:buNone/>
              <a:tabLst/>
              <a:defRPr/>
            </a:pPr>
            <a:r>
              <a:rPr kumimoji="0" lang="en-US" sz="18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Reference specific lists and additional information located on </a:t>
            </a:r>
            <a:r>
              <a:rPr kumimoji="0" lang="en-US" sz="18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https://www.bcbst.com/providers/utilizationmanagement.page</a:t>
            </a:r>
            <a:endParaRPr kumimoji="0" lang="en-US" sz="18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1800" b="0" i="0" u="none" strike="noStrike" kern="1200" cap="none" spc="0" normalizeH="0" baseline="0" noProof="0" dirty="0">
              <a:ln>
                <a:noFill/>
              </a:ln>
              <a:solidFill>
                <a:srgbClr val="026AB2"/>
              </a:solidFill>
              <a:effectLst/>
              <a:uLnTx/>
              <a:uFillTx/>
              <a:latin typeface="Avenir Book"/>
              <a:ea typeface="+mn-ea"/>
              <a:cs typeface="Avenir Book"/>
            </a:endParaRP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3335349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8742" y="0"/>
            <a:ext cx="6540008" cy="689111"/>
          </a:xfrm>
        </p:spPr>
        <p:txBody>
          <a:bodyPr/>
          <a:lstStyle/>
          <a:p>
            <a:pPr algn="ctr"/>
            <a:r>
              <a:rPr lang="en-US" sz="2800" dirty="0">
                <a:solidFill>
                  <a:schemeClr val="bg1"/>
                </a:solidFill>
                <a:ea typeface="+mn-ea"/>
              </a:rPr>
              <a:t>Medicare Advantage Care Management</a:t>
            </a:r>
            <a:br>
              <a:rPr lang="en-US" sz="2800" dirty="0">
                <a:solidFill>
                  <a:schemeClr val="bg1"/>
                </a:solidFill>
                <a:ea typeface="+mn-ea"/>
              </a:rPr>
            </a:br>
            <a:r>
              <a:rPr lang="en-US" sz="2800" dirty="0">
                <a:solidFill>
                  <a:schemeClr val="bg1"/>
                </a:solidFill>
                <a:ea typeface="+mn-ea"/>
              </a:rPr>
              <a:t>Inpatient Services</a:t>
            </a:r>
            <a:br>
              <a:rPr lang="en-US" sz="2800" dirty="0">
                <a:solidFill>
                  <a:schemeClr val="bg1"/>
                </a:solidFill>
                <a:ea typeface="+mn-ea"/>
              </a:rPr>
            </a:br>
            <a:endParaRPr lang="en-US" sz="2800" dirty="0">
              <a:solidFill>
                <a:schemeClr val="bg1"/>
              </a:solidFill>
              <a:ea typeface="+mn-ea"/>
            </a:endParaRPr>
          </a:p>
        </p:txBody>
      </p:sp>
      <p:sp>
        <p:nvSpPr>
          <p:cNvPr id="7" name="Content Placeholder 5"/>
          <p:cNvSpPr txBox="1">
            <a:spLocks/>
          </p:cNvSpPr>
          <p:nvPr/>
        </p:nvSpPr>
        <p:spPr>
          <a:xfrm>
            <a:off x="476249" y="1026160"/>
            <a:ext cx="8542491" cy="5483822"/>
          </a:xfrm>
          <a:prstGeom prst="rect">
            <a:avLst/>
          </a:prstGeom>
        </p:spPr>
        <p:txBody>
          <a:bodyPr/>
          <a:lstStyle>
            <a:lvl1pPr marL="342900" indent="-342900" algn="l" defTabSz="457200" rtl="0" eaLnBrk="1" latinLnBrk="0" hangingPunct="1">
              <a:spcBef>
                <a:spcPct val="20000"/>
              </a:spcBef>
              <a:buSzPct val="100000"/>
              <a:buFontTx/>
              <a:buBlip>
                <a:blip r:embed="rId3"/>
              </a:buBlip>
              <a:defRPr sz="2200" kern="1200">
                <a:solidFill>
                  <a:schemeClr val="tx1">
                    <a:lumMod val="75000"/>
                    <a:lumOff val="25000"/>
                  </a:schemeClr>
                </a:solidFill>
                <a:latin typeface="+mn-lt"/>
                <a:ea typeface="+mn-ea"/>
                <a:cs typeface="+mn-cs"/>
              </a:defRPr>
            </a:lvl1pPr>
            <a:lvl2pPr marL="649224" indent="-285750" algn="l" defTabSz="457200" rtl="0" eaLnBrk="1" latinLnBrk="0" hangingPunct="1">
              <a:spcBef>
                <a:spcPct val="20000"/>
              </a:spcBef>
              <a:buSzPct val="100000"/>
              <a:buFont typeface="Lucida Grande"/>
              <a:buChar char="•"/>
              <a:defRPr sz="2000" kern="1200">
                <a:solidFill>
                  <a:schemeClr val="tx1">
                    <a:lumMod val="50000"/>
                    <a:lumOff val="50000"/>
                  </a:schemeClr>
                </a:solidFill>
                <a:latin typeface="+mn-lt"/>
                <a:ea typeface="+mn-ea"/>
                <a:cs typeface="+mn-cs"/>
              </a:defRPr>
            </a:lvl2pPr>
            <a:lvl3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3pPr>
            <a:lvl4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4pPr>
            <a:lvl5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2000" b="1"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Acute and Sub-Acute Inpatient Services</a:t>
            </a:r>
          </a:p>
          <a:p>
            <a:pPr marL="1033462" marR="0" lvl="1"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All authorizations will be assigned an initial expected length of stay/service.</a:t>
            </a:r>
          </a:p>
          <a:p>
            <a:pPr marL="1033462" marR="0" lvl="1"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Additional clinical information is required to extend the length of stay.</a:t>
            </a:r>
          </a:p>
          <a:p>
            <a:pPr marL="976312" marR="0" lvl="1" indent="-28575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342900" marR="0" lvl="1" indent="-342900" algn="l" defTabSz="457200" rtl="0" eaLnBrk="1" fontAlgn="auto" latinLnBrk="0" hangingPunct="1">
              <a:lnSpc>
                <a:spcPct val="100000"/>
              </a:lnSpc>
              <a:spcBef>
                <a:spcPct val="20000"/>
              </a:spcBef>
              <a:spcAft>
                <a:spcPts val="0"/>
              </a:spcAft>
              <a:buClrTx/>
              <a:buSzPct val="100000"/>
              <a:buFont typeface="Lucida Grande"/>
              <a:buChar char="•"/>
              <a:tabLst/>
              <a:defRPr/>
            </a:pPr>
            <a:r>
              <a:rPr kumimoji="0" lang="en-US" sz="2000" b="1"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Concurrent Review</a:t>
            </a:r>
          </a:p>
          <a:p>
            <a:pPr marL="1033462" marR="0" lvl="1"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After an initial DRG approval, frequent clinical updates may be requested to help coordinate services for the member and ensure MCG acute inpatient or CMS SNF criteria are met for ongoing medical necessity. </a:t>
            </a:r>
          </a:p>
          <a:p>
            <a:pPr marL="1033462" marR="0" lvl="1" indent="-342900" algn="l" defTabSz="457200" rtl="0" eaLnBrk="1" fontAlgn="auto" latinLnBrk="0" hangingPunct="1">
              <a:lnSpc>
                <a:spcPct val="100000"/>
              </a:lnSpc>
              <a:spcBef>
                <a:spcPct val="20000"/>
              </a:spcBef>
              <a:spcAft>
                <a:spcPts val="0"/>
              </a:spcAft>
              <a:buClrTx/>
              <a:buSzPct val="100000"/>
              <a:buFontTx/>
              <a:buChar char="-"/>
              <a:tabLst/>
              <a:defRPr/>
            </a:pPr>
            <a:endPar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2000" b="1"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Inpatient DRG Outlier Management Program:</a:t>
            </a:r>
          </a:p>
          <a:p>
            <a:pPr marL="649224" marR="0" lvl="1" indent="-285750" algn="l" defTabSz="457200" rtl="0" eaLnBrk="1" fontAlgn="auto" latinLnBrk="0" hangingPunct="1">
              <a:lnSpc>
                <a:spcPct val="100000"/>
              </a:lnSpc>
              <a:spcBef>
                <a:spcPct val="20000"/>
              </a:spcBef>
              <a:spcAft>
                <a:spcPts val="0"/>
              </a:spcAft>
              <a:buClrTx/>
              <a:buSzPct val="100000"/>
              <a:buFont typeface="Lucida Grande"/>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BlueCross reviews acute inpatient hospitalization days outside of the initial Diagnosis Related Group (DRG).  The process for concurrent reviews is as follows:</a:t>
            </a:r>
          </a:p>
          <a:p>
            <a:pPr marL="1090613" marR="0" lvl="2"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MCG will be used relative to the concurrent information provided from the acute care facility to determine if the care and services provided are consistent with acute inpatient service provision. </a:t>
            </a:r>
          </a:p>
          <a:p>
            <a:pPr marL="1090613" marR="0" lvl="2"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This review is performed by a Plan Medical Director.  </a:t>
            </a:r>
          </a:p>
          <a:p>
            <a:pPr marL="1090613" marR="0" lvl="4"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This review will occur after the DRG days have elapsed and are subject to the facility providing concurrent clinical information for review.</a:t>
            </a:r>
          </a:p>
          <a:p>
            <a:pPr marL="1090613" marR="0" lvl="4"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Initial admission requests are currently spanned for five days and concurrent reviews are spanned according to the clinical information provided.</a:t>
            </a:r>
          </a:p>
          <a:p>
            <a:pPr marL="1090613" marR="0" lvl="4"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Standard provider appeal remedies are available.</a:t>
            </a:r>
          </a:p>
          <a:p>
            <a:pPr marL="690562" marR="0" lvl="1" indent="0" algn="l" defTabSz="457200" rtl="0" eaLnBrk="1" fontAlgn="auto" latinLnBrk="0" hangingPunct="1">
              <a:lnSpc>
                <a:spcPct val="100000"/>
              </a:lnSpc>
              <a:spcBef>
                <a:spcPct val="20000"/>
              </a:spcBef>
              <a:spcAft>
                <a:spcPts val="0"/>
              </a:spcAft>
              <a:buClrTx/>
              <a:buSzPct val="100000"/>
              <a:buFont typeface="Lucida Grande"/>
              <a:buNone/>
              <a:tabLst/>
              <a:defRPr/>
            </a:pPr>
            <a:endParaRPr kumimoji="0" lang="en-US" sz="1600" b="0" i="0" u="none" strike="noStrike" kern="1200" cap="none" spc="0" normalizeH="0" baseline="0" noProof="0" dirty="0">
              <a:ln>
                <a:noFill/>
              </a:ln>
              <a:solidFill>
                <a:srgbClr val="026AB2"/>
              </a:solidFill>
              <a:effectLst/>
              <a:uLnTx/>
              <a:uFillTx/>
              <a:latin typeface="Avenir Book"/>
              <a:ea typeface="+mn-ea"/>
              <a:cs typeface="Avenir Book"/>
            </a:endParaRP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2392173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8742" y="40942"/>
            <a:ext cx="6861300" cy="903937"/>
          </a:xfrm>
        </p:spPr>
        <p:txBody>
          <a:bodyPr/>
          <a:lstStyle/>
          <a:p>
            <a:pPr algn="ctr"/>
            <a:r>
              <a:rPr lang="en-US" sz="2800" dirty="0">
                <a:solidFill>
                  <a:schemeClr val="bg1"/>
                </a:solidFill>
                <a:ea typeface="+mn-ea"/>
              </a:rPr>
              <a:t>Medicare Advantage Care Management Readmission Programs</a:t>
            </a:r>
          </a:p>
        </p:txBody>
      </p:sp>
      <p:sp>
        <p:nvSpPr>
          <p:cNvPr id="8" name="Content Placeholder 2"/>
          <p:cNvSpPr txBox="1">
            <a:spLocks/>
          </p:cNvSpPr>
          <p:nvPr/>
        </p:nvSpPr>
        <p:spPr>
          <a:xfrm>
            <a:off x="276837" y="1151156"/>
            <a:ext cx="8120543" cy="5618480"/>
          </a:xfrm>
          <a:prstGeom prst="rect">
            <a:avLst/>
          </a:prstGeom>
        </p:spPr>
        <p:txBody>
          <a:bodyPr/>
          <a:lstStyle>
            <a:lvl1pPr marL="342900" indent="-342900" algn="l" defTabSz="457200" rtl="0" eaLnBrk="1" latinLnBrk="0" hangingPunct="1">
              <a:spcBef>
                <a:spcPct val="20000"/>
              </a:spcBef>
              <a:buSzPct val="100000"/>
              <a:buFontTx/>
              <a:buBlip>
                <a:blip r:embed="rId3"/>
              </a:buBlip>
              <a:defRPr sz="2200" kern="1200">
                <a:solidFill>
                  <a:schemeClr val="tx1">
                    <a:lumMod val="75000"/>
                    <a:lumOff val="25000"/>
                  </a:schemeClr>
                </a:solidFill>
                <a:latin typeface="+mn-lt"/>
                <a:ea typeface="+mn-ea"/>
                <a:cs typeface="+mn-cs"/>
              </a:defRPr>
            </a:lvl1pPr>
            <a:lvl2pPr marL="649224" indent="-285750" algn="l" defTabSz="457200" rtl="0" eaLnBrk="1" latinLnBrk="0" hangingPunct="1">
              <a:spcBef>
                <a:spcPct val="20000"/>
              </a:spcBef>
              <a:buSzPct val="100000"/>
              <a:buFont typeface="Lucida Grande"/>
              <a:buChar char="•"/>
              <a:defRPr sz="2000" kern="1200">
                <a:solidFill>
                  <a:schemeClr val="tx1">
                    <a:lumMod val="50000"/>
                    <a:lumOff val="50000"/>
                  </a:schemeClr>
                </a:solidFill>
                <a:latin typeface="+mn-lt"/>
                <a:ea typeface="+mn-ea"/>
                <a:cs typeface="+mn-cs"/>
              </a:defRPr>
            </a:lvl2pPr>
            <a:lvl3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3pPr>
            <a:lvl4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4pPr>
            <a:lvl5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Pct val="100000"/>
              <a:buFontTx/>
              <a:buNone/>
              <a:tabLst/>
              <a:defRPr/>
            </a:pPr>
            <a:r>
              <a:rPr kumimoji="0" lang="en-US" sz="2400" b="1"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Readmission Quality Program</a:t>
            </a: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2000" b="1"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The Centers for Medicare &amp; Medicaid Services (CMS) recognizes the growing challenge of readmissions for the Medicare population. Medicare Advantage plans are held to an All-Cause Readmissions measure that differs from the Original Medicare Hospital Readmissions Reduction Program. Because of this, BlueCross has developed a same or similar diagnosis readmissions program to more closely align with how CMS evaluates our Plan. </a:t>
            </a: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Readmissions are categorized in two ways, 48-hour readmissions and 3-31 day readmissions.  The details are provided in the Provider Administration Manual.  Some of the highlights are: </a:t>
            </a: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	•	The date of discharge from the original acute inpatient admission (called the Index 			Admission) is the start of the 	readmission window.	</a:t>
            </a: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	•	This readmission program is limited to same or similar diagnoses between the Index 			Admission and the Readmission as determined by a Plan Medical Director, even though 		BlueCross is held to an all-cause readmission standard.</a:t>
            </a: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	</a:t>
            </a: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	•	Only readmissions that occur as an acute inpatient admission to the same or similar 			facility, or facility operating under the same contract are included in this program.</a:t>
            </a: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3714906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321" y="1394755"/>
            <a:ext cx="8845176" cy="4949847"/>
          </a:xfrm>
        </p:spPr>
        <p:txBody>
          <a:bodyPr>
            <a:normAutofit/>
          </a:bodyPr>
          <a:lstStyle/>
          <a:p>
            <a:pPr lvl="1" indent="-342900">
              <a:lnSpc>
                <a:spcPct val="107000"/>
              </a:lnSpc>
              <a:spcBef>
                <a:spcPts val="0"/>
              </a:spcBef>
              <a:buFont typeface="Symbol" panose="05050102010706020507" pitchFamily="18" charset="2"/>
              <a:buChar char=""/>
            </a:pPr>
            <a:r>
              <a:rPr lang="en-US" sz="1600" dirty="0">
                <a:solidFill>
                  <a:srgbClr val="026AB2"/>
                </a:solidFill>
                <a:effectLst/>
                <a:latin typeface="Arial Nova" panose="020B0504020202020204" pitchFamily="34" charset="0"/>
                <a:ea typeface="Calibri" panose="020F0502020204030204" pitchFamily="34" charset="0"/>
                <a:cs typeface="Times New Roman" panose="02020603050405020304" pitchFamily="18" charset="0"/>
              </a:rPr>
              <a:t>Readmissions in the 31-day window should also have a modifiable cause leading to the readmission.</a:t>
            </a:r>
          </a:p>
          <a:p>
            <a:pPr marL="342900" marR="0" lvl="0" indent="-342900">
              <a:lnSpc>
                <a:spcPct val="107000"/>
              </a:lnSpc>
              <a:spcBef>
                <a:spcPts val="0"/>
              </a:spcBef>
              <a:spcAft>
                <a:spcPts val="0"/>
              </a:spcAft>
              <a:buFont typeface="Symbol" panose="05050102010706020507" pitchFamily="18" charset="2"/>
              <a:buChar char=""/>
            </a:pPr>
            <a:endParaRPr lang="en-US" sz="1600" dirty="0">
              <a:effectLst/>
              <a:latin typeface="Arial Nova" panose="020B0504020202020204" pitchFamily="34" charset="0"/>
              <a:ea typeface="Calibri" panose="020F0502020204030204" pitchFamily="34" charset="0"/>
              <a:cs typeface="Times New Roman" panose="02020603050405020304" pitchFamily="18" charset="0"/>
            </a:endParaRPr>
          </a:p>
          <a:p>
            <a:pPr lvl="1" indent="-342900">
              <a:lnSpc>
                <a:spcPct val="107000"/>
              </a:lnSpc>
              <a:spcBef>
                <a:spcPts val="0"/>
              </a:spcBef>
              <a:buFont typeface="Symbol" panose="05050102010706020507" pitchFamily="18" charset="2"/>
              <a:buChar char=""/>
            </a:pPr>
            <a:r>
              <a:rPr lang="en-US" sz="1600" dirty="0">
                <a:solidFill>
                  <a:srgbClr val="026AB2"/>
                </a:solidFill>
                <a:effectLst/>
                <a:latin typeface="Arial Nova" panose="020B0504020202020204" pitchFamily="34" charset="0"/>
                <a:ea typeface="Calibri" panose="020F0502020204030204" pitchFamily="34" charset="0"/>
                <a:cs typeface="Times New Roman" panose="02020603050405020304" pitchFamily="18" charset="0"/>
              </a:rPr>
              <a:t>The facility reimbursement for 3-31 day readmissions provides for reimbursement for both hospital stays but does so as a single bundled payment as follows. The higher weighted DRG between the index admission and the readmission will be paid, and all the diagnoses, procedures and approved days from the opposite admission will be put into the Medicare approved pricing system as part of the paid DRG to allow those services to be accounted for in the allowed pricing for the bundled payment.</a:t>
            </a:r>
          </a:p>
          <a:p>
            <a:pPr marL="342900" marR="0" lvl="0" indent="-342900">
              <a:lnSpc>
                <a:spcPct val="107000"/>
              </a:lnSpc>
              <a:spcBef>
                <a:spcPts val="0"/>
              </a:spcBef>
              <a:spcAft>
                <a:spcPts val="0"/>
              </a:spcAft>
              <a:buFont typeface="Symbol" panose="05050102010706020507" pitchFamily="18" charset="2"/>
              <a:buChar char=""/>
            </a:pPr>
            <a:endParaRPr lang="en-US" sz="1600" dirty="0">
              <a:effectLst/>
              <a:latin typeface="Arial Nova" panose="020B0504020202020204" pitchFamily="34" charset="0"/>
              <a:ea typeface="Calibri" panose="020F0502020204030204" pitchFamily="34" charset="0"/>
              <a:cs typeface="Times New Roman" panose="02020603050405020304" pitchFamily="18" charset="0"/>
            </a:endParaRPr>
          </a:p>
          <a:p>
            <a:pPr lvl="1" indent="-342900">
              <a:lnSpc>
                <a:spcPct val="107000"/>
              </a:lnSpc>
              <a:spcBef>
                <a:spcPts val="0"/>
              </a:spcBef>
              <a:buFont typeface="Symbol" panose="05050102010706020507" pitchFamily="18" charset="2"/>
              <a:buChar char=""/>
            </a:pPr>
            <a:r>
              <a:rPr lang="en-US" sz="1600" dirty="0">
                <a:solidFill>
                  <a:srgbClr val="026AB2"/>
                </a:solidFill>
                <a:effectLst/>
                <a:latin typeface="Arial Nova" panose="020B0504020202020204" pitchFamily="34" charset="0"/>
                <a:ea typeface="Calibri" panose="020F0502020204030204" pitchFamily="34" charset="0"/>
                <a:cs typeface="Times New Roman" panose="02020603050405020304" pitchFamily="18" charset="0"/>
              </a:rPr>
              <a:t>There is no modifiable cause component of this program for 48-hour readmissions due to the close proximity to the index admission.</a:t>
            </a:r>
          </a:p>
          <a:p>
            <a:pPr marL="342900" marR="0" lvl="0" indent="-342900">
              <a:lnSpc>
                <a:spcPct val="107000"/>
              </a:lnSpc>
              <a:spcBef>
                <a:spcPts val="0"/>
              </a:spcBef>
              <a:spcAft>
                <a:spcPts val="0"/>
              </a:spcAft>
              <a:buFont typeface="Symbol" panose="05050102010706020507" pitchFamily="18" charset="2"/>
              <a:buChar char=""/>
            </a:pPr>
            <a:endParaRPr lang="en-US" sz="1600" dirty="0">
              <a:effectLst/>
              <a:latin typeface="Arial Nova" panose="020B0504020202020204" pitchFamily="34" charset="0"/>
              <a:ea typeface="Calibri" panose="020F0502020204030204" pitchFamily="34" charset="0"/>
              <a:cs typeface="Times New Roman" panose="02020603050405020304" pitchFamily="18" charset="0"/>
            </a:endParaRPr>
          </a:p>
          <a:p>
            <a:pPr lvl="1" indent="-342900">
              <a:lnSpc>
                <a:spcPct val="107000"/>
              </a:lnSpc>
              <a:spcBef>
                <a:spcPts val="0"/>
              </a:spcBef>
              <a:spcAft>
                <a:spcPts val="800"/>
              </a:spcAft>
              <a:buFont typeface="Symbol" panose="05050102010706020507" pitchFamily="18" charset="2"/>
              <a:buChar char=""/>
            </a:pPr>
            <a:r>
              <a:rPr lang="en-US" sz="1600" dirty="0">
                <a:solidFill>
                  <a:srgbClr val="026AB2"/>
                </a:solidFill>
                <a:effectLst/>
                <a:latin typeface="Arial Nova" panose="020B0504020202020204" pitchFamily="34" charset="0"/>
                <a:ea typeface="Calibri" panose="020F0502020204030204" pitchFamily="34" charset="0"/>
                <a:cs typeface="Times New Roman" panose="02020603050405020304" pitchFamily="18" charset="0"/>
              </a:rPr>
              <a:t>48-hour readmissions will not be reimbursed for the readmission regardless of the readmission length of stay. This penalty is because CMS considers a short-term readmission for the same or similar diagnosis to generally be due to a process failure in discharge planning or due to the Member not being clinically stable for discharge at the time of the original discharge.</a:t>
            </a:r>
          </a:p>
          <a:p>
            <a:pPr marL="0" indent="0">
              <a:buNone/>
              <a:defRPr/>
            </a:pPr>
            <a:endParaRPr lang="en-US" dirty="0"/>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
        <p:nvSpPr>
          <p:cNvPr id="4" name="Title 3"/>
          <p:cNvSpPr>
            <a:spLocks noGrp="1"/>
          </p:cNvSpPr>
          <p:nvPr>
            <p:ph type="title"/>
          </p:nvPr>
        </p:nvSpPr>
        <p:spPr>
          <a:xfrm>
            <a:off x="808742" y="161968"/>
            <a:ext cx="6540008" cy="351429"/>
          </a:xfrm>
        </p:spPr>
        <p:txBody>
          <a:bodyPr/>
          <a:lstStyle/>
          <a:p>
            <a:pPr algn="ctr"/>
            <a:r>
              <a:rPr lang="en-US" sz="2800" dirty="0">
                <a:solidFill>
                  <a:schemeClr val="bg1"/>
                </a:solidFill>
              </a:rPr>
              <a:t>Medicare Advantage Care Management</a:t>
            </a:r>
          </a:p>
        </p:txBody>
      </p:sp>
      <p:sp>
        <p:nvSpPr>
          <p:cNvPr id="5" name="Text Placeholder 4"/>
          <p:cNvSpPr>
            <a:spLocks noGrp="1"/>
          </p:cNvSpPr>
          <p:nvPr>
            <p:ph type="body" sz="quarter" idx="10"/>
          </p:nvPr>
        </p:nvSpPr>
        <p:spPr/>
        <p:txBody>
          <a:bodyPr>
            <a:noAutofit/>
          </a:bodyPr>
          <a:lstStyle/>
          <a:p>
            <a:pPr algn="ctr"/>
            <a:r>
              <a:rPr lang="en-US" sz="2800" dirty="0"/>
              <a:t>Readmission Programs</a:t>
            </a:r>
          </a:p>
        </p:txBody>
      </p:sp>
    </p:spTree>
    <p:extLst>
      <p:ext uri="{BB962C8B-B14F-4D97-AF65-F5344CB8AC3E}">
        <p14:creationId xmlns:p14="http://schemas.microsoft.com/office/powerpoint/2010/main" val="2235271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784" y="1632274"/>
            <a:ext cx="8648432" cy="4712328"/>
          </a:xfrm>
        </p:spPr>
        <p:txBody>
          <a:bodyPr>
            <a:noAutofit/>
          </a:bodyPr>
          <a:lstStyle/>
          <a:p>
            <a:pPr lvl="1">
              <a:buFont typeface="Arial" panose="020B0604020202020204" pitchFamily="34" charset="0"/>
              <a:buChar char="•"/>
              <a:defRPr/>
            </a:pPr>
            <a:r>
              <a:rPr lang="en-US" sz="2000" dirty="0">
                <a:solidFill>
                  <a:srgbClr val="026AB2"/>
                </a:solidFill>
                <a:latin typeface="Arial Nova" panose="020B0504020202020204" pitchFamily="34" charset="0"/>
                <a:cs typeface="Times New Roman" panose="02020603050405020304" pitchFamily="18" charset="0"/>
              </a:rPr>
              <a:t>Readmissions that occur in an observational (outpatient) setting are exempt from this program and are reimbursed as per the facility agreement.</a:t>
            </a:r>
          </a:p>
          <a:p>
            <a:pPr lvl="1">
              <a:buFont typeface="Arial" panose="020B0604020202020204" pitchFamily="34" charset="0"/>
              <a:buChar char="•"/>
              <a:defRPr/>
            </a:pPr>
            <a:endParaRPr lang="en-US" sz="2000" dirty="0">
              <a:solidFill>
                <a:srgbClr val="026AB2"/>
              </a:solidFill>
              <a:latin typeface="Arial Nova" panose="020B0504020202020204" pitchFamily="34" charset="0"/>
              <a:cs typeface="Times New Roman" panose="02020603050405020304" pitchFamily="18" charset="0"/>
            </a:endParaRPr>
          </a:p>
          <a:p>
            <a:pPr lvl="1">
              <a:buFont typeface="Arial" panose="020B0604020202020204" pitchFamily="34" charset="0"/>
              <a:buChar char="•"/>
              <a:defRPr/>
            </a:pPr>
            <a:r>
              <a:rPr lang="en-US" sz="2000" dirty="0">
                <a:solidFill>
                  <a:srgbClr val="026AB2"/>
                </a:solidFill>
                <a:latin typeface="Arial Nova" panose="020B0504020202020204" pitchFamily="34" charset="0"/>
                <a:cs typeface="Times New Roman" panose="02020603050405020304" pitchFamily="18" charset="0"/>
              </a:rPr>
              <a:t>Readmissions for Members undergoing active chemotherapeutic treatment or in the immediate post-transplant period (30 days) are also excluded from this program.</a:t>
            </a:r>
          </a:p>
          <a:p>
            <a:pPr marL="0" indent="0">
              <a:buNone/>
              <a:defRPr/>
            </a:pPr>
            <a:endParaRPr lang="en-US" sz="2000" dirty="0">
              <a:latin typeface="Arial Nova" panose="020B0504020202020204" pitchFamily="34" charset="0"/>
              <a:cs typeface="Times New Roman" panose="02020603050405020304" pitchFamily="18" charset="0"/>
            </a:endParaRPr>
          </a:p>
          <a:p>
            <a:pPr marL="0" indent="0">
              <a:buNone/>
              <a:defRPr/>
            </a:pPr>
            <a:endParaRPr lang="en-US" sz="1400" dirty="0">
              <a:latin typeface="Arial Nova" panose="020B0504020202020204" pitchFamily="34" charset="0"/>
              <a:cs typeface="Times New Roman" panose="02020603050405020304" pitchFamily="18" charset="0"/>
            </a:endParaRPr>
          </a:p>
          <a:p>
            <a:pPr marL="0" indent="0" algn="ctr">
              <a:buNone/>
              <a:defRPr/>
            </a:pPr>
            <a:r>
              <a:rPr lang="en-US" sz="2000" b="1" dirty="0">
                <a:latin typeface="Arial Nova" panose="020B0504020202020204" pitchFamily="34" charset="0"/>
                <a:cs typeface="Times New Roman" panose="02020603050405020304" pitchFamily="18" charset="0"/>
              </a:rPr>
              <a:t>Note: The Member cannot be held liable for payment of services received when not authorized. </a:t>
            </a:r>
          </a:p>
          <a:p>
            <a:pPr lvl="1"/>
            <a:endParaRPr lang="en-US" sz="1200" dirty="0">
              <a:solidFill>
                <a:schemeClr val="tx2"/>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
        <p:nvSpPr>
          <p:cNvPr id="4" name="Title 3"/>
          <p:cNvSpPr>
            <a:spLocks noGrp="1"/>
          </p:cNvSpPr>
          <p:nvPr>
            <p:ph type="title"/>
          </p:nvPr>
        </p:nvSpPr>
        <p:spPr>
          <a:xfrm>
            <a:off x="808742" y="161968"/>
            <a:ext cx="6540008" cy="351429"/>
          </a:xfrm>
        </p:spPr>
        <p:txBody>
          <a:bodyPr/>
          <a:lstStyle/>
          <a:p>
            <a:pPr algn="ctr"/>
            <a:r>
              <a:rPr lang="en-US" sz="2800" dirty="0">
                <a:solidFill>
                  <a:schemeClr val="bg1"/>
                </a:solidFill>
              </a:rPr>
              <a:t>Medicare Advantage Care Management</a:t>
            </a:r>
          </a:p>
        </p:txBody>
      </p:sp>
      <p:sp>
        <p:nvSpPr>
          <p:cNvPr id="5" name="Text Placeholder 4"/>
          <p:cNvSpPr>
            <a:spLocks noGrp="1"/>
          </p:cNvSpPr>
          <p:nvPr>
            <p:ph type="body" sz="quarter" idx="10"/>
          </p:nvPr>
        </p:nvSpPr>
        <p:spPr/>
        <p:txBody>
          <a:bodyPr>
            <a:noAutofit/>
          </a:bodyPr>
          <a:lstStyle/>
          <a:p>
            <a:pPr algn="ctr"/>
            <a:r>
              <a:rPr lang="en-US" sz="2800" dirty="0"/>
              <a:t>Readmission Programs</a:t>
            </a:r>
          </a:p>
        </p:txBody>
      </p:sp>
    </p:spTree>
    <p:extLst>
      <p:ext uri="{BB962C8B-B14F-4D97-AF65-F5344CB8AC3E}">
        <p14:creationId xmlns:p14="http://schemas.microsoft.com/office/powerpoint/2010/main" val="2098312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838" y="1444497"/>
            <a:ext cx="8749716" cy="4565211"/>
          </a:xfrm>
        </p:spPr>
        <p:txBody>
          <a:bodyPr>
            <a:normAutofit/>
          </a:bodyPr>
          <a:lstStyle/>
          <a:p>
            <a:pPr marL="0" indent="0">
              <a:buNone/>
            </a:pPr>
            <a:r>
              <a:rPr lang="en-US" sz="2800" b="1" dirty="0">
                <a:latin typeface="Arial Nova" panose="020B0504020202020204" pitchFamily="34" charset="0"/>
                <a:cs typeface="Times New Roman" panose="02020603050405020304" pitchFamily="18" charset="0"/>
              </a:rPr>
              <a:t>The medical management and population health teams offer many resources to support members.</a:t>
            </a:r>
          </a:p>
          <a:p>
            <a:pPr marL="0" indent="0">
              <a:buNone/>
            </a:pPr>
            <a:endParaRPr lang="en-US" sz="2800" dirty="0">
              <a:latin typeface="Arial Nova" panose="020B0504020202020204" pitchFamily="34" charset="0"/>
              <a:cs typeface="Times New Roman" panose="02020603050405020304" pitchFamily="18" charset="0"/>
            </a:endParaRPr>
          </a:p>
          <a:p>
            <a:pPr lvl="1">
              <a:buFont typeface="Arial" panose="020B0604020202020204" pitchFamily="34" charset="0"/>
              <a:buChar char="•"/>
            </a:pPr>
            <a:r>
              <a:rPr lang="en-US" sz="2000" dirty="0">
                <a:solidFill>
                  <a:srgbClr val="026AB2"/>
                </a:solidFill>
                <a:latin typeface="Arial Nova" panose="020B0504020202020204" pitchFamily="34" charset="0"/>
                <a:cs typeface="Times New Roman" panose="02020603050405020304" pitchFamily="18" charset="0"/>
              </a:rPr>
              <a:t>Share discharge dates with PCPs to support post discharge follow-up</a:t>
            </a:r>
          </a:p>
          <a:p>
            <a:pPr lvl="1">
              <a:buFont typeface="Arial" panose="020B0604020202020204" pitchFamily="34" charset="0"/>
              <a:buChar char="•"/>
            </a:pPr>
            <a:r>
              <a:rPr lang="en-US" sz="2000" dirty="0">
                <a:solidFill>
                  <a:srgbClr val="026AB2"/>
                </a:solidFill>
                <a:latin typeface="Arial Nova" panose="020B0504020202020204" pitchFamily="34" charset="0"/>
                <a:cs typeface="Times New Roman" panose="02020603050405020304" pitchFamily="18" charset="0"/>
              </a:rPr>
              <a:t>Dedicated post-acute care team</a:t>
            </a:r>
          </a:p>
          <a:p>
            <a:pPr lvl="1">
              <a:buFont typeface="Arial" panose="020B0604020202020204" pitchFamily="34" charset="0"/>
              <a:buChar char="•"/>
            </a:pPr>
            <a:r>
              <a:rPr lang="en-US" sz="2000" dirty="0">
                <a:solidFill>
                  <a:srgbClr val="026AB2"/>
                </a:solidFill>
                <a:latin typeface="Arial Nova" panose="020B0504020202020204" pitchFamily="34" charset="0"/>
                <a:cs typeface="Times New Roman" panose="02020603050405020304" pitchFamily="18" charset="0"/>
              </a:rPr>
              <a:t>Multidisciplinary rounds</a:t>
            </a:r>
          </a:p>
          <a:p>
            <a:pPr lvl="1">
              <a:buFont typeface="Arial" panose="020B0604020202020204" pitchFamily="34" charset="0"/>
              <a:buChar char="•"/>
            </a:pPr>
            <a:r>
              <a:rPr lang="en-US" sz="2000" dirty="0">
                <a:solidFill>
                  <a:srgbClr val="026AB2"/>
                </a:solidFill>
                <a:latin typeface="Arial Nova" panose="020B0504020202020204" pitchFamily="34" charset="0"/>
                <a:cs typeface="Times New Roman" panose="02020603050405020304" pitchFamily="18" charset="0"/>
              </a:rPr>
              <a:t>Integrated UM and CM</a:t>
            </a:r>
          </a:p>
          <a:p>
            <a:pPr lvl="1">
              <a:buFont typeface="Arial" panose="020B0604020202020204" pitchFamily="34" charset="0"/>
              <a:buChar char="•"/>
            </a:pPr>
            <a:r>
              <a:rPr lang="en-US" sz="2000" dirty="0">
                <a:solidFill>
                  <a:srgbClr val="026AB2"/>
                </a:solidFill>
                <a:latin typeface="Arial Nova" panose="020B0504020202020204" pitchFamily="34" charset="0"/>
                <a:cs typeface="Times New Roman" panose="02020603050405020304" pitchFamily="18" charset="0"/>
              </a:rPr>
              <a:t>Partner in discharge planning</a:t>
            </a:r>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
        <p:nvSpPr>
          <p:cNvPr id="4" name="Title 3"/>
          <p:cNvSpPr>
            <a:spLocks noGrp="1"/>
          </p:cNvSpPr>
          <p:nvPr>
            <p:ph type="title"/>
          </p:nvPr>
        </p:nvSpPr>
        <p:spPr>
          <a:xfrm>
            <a:off x="808742" y="161968"/>
            <a:ext cx="6540008" cy="351429"/>
          </a:xfrm>
        </p:spPr>
        <p:txBody>
          <a:bodyPr/>
          <a:lstStyle/>
          <a:p>
            <a:pPr algn="ctr"/>
            <a:r>
              <a:rPr lang="en-US" sz="2800" dirty="0">
                <a:solidFill>
                  <a:schemeClr val="bg1"/>
                </a:solidFill>
              </a:rPr>
              <a:t>Medicare Advantage Care Management</a:t>
            </a:r>
          </a:p>
        </p:txBody>
      </p:sp>
      <p:sp>
        <p:nvSpPr>
          <p:cNvPr id="5" name="Text Placeholder 4"/>
          <p:cNvSpPr>
            <a:spLocks noGrp="1"/>
          </p:cNvSpPr>
          <p:nvPr>
            <p:ph type="body" sz="quarter" idx="10"/>
          </p:nvPr>
        </p:nvSpPr>
        <p:spPr/>
        <p:txBody>
          <a:bodyPr>
            <a:noAutofit/>
          </a:bodyPr>
          <a:lstStyle/>
          <a:p>
            <a:pPr algn="ctr"/>
            <a:r>
              <a:rPr lang="en-US" sz="2800" dirty="0"/>
              <a:t>Readmission Prevention</a:t>
            </a:r>
          </a:p>
        </p:txBody>
      </p:sp>
    </p:spTree>
    <p:extLst>
      <p:ext uri="{BB962C8B-B14F-4D97-AF65-F5344CB8AC3E}">
        <p14:creationId xmlns:p14="http://schemas.microsoft.com/office/powerpoint/2010/main" val="841193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8742" y="0"/>
            <a:ext cx="6540008" cy="1036319"/>
          </a:xfrm>
        </p:spPr>
        <p:txBody>
          <a:bodyPr/>
          <a:lstStyle/>
          <a:p>
            <a:pPr algn="ctr"/>
            <a:r>
              <a:rPr lang="en-US" sz="2800" dirty="0">
                <a:solidFill>
                  <a:schemeClr val="bg1"/>
                </a:solidFill>
                <a:ea typeface="+mn-ea"/>
              </a:rPr>
              <a:t>Medicare Advantage Care Management</a:t>
            </a:r>
            <a:br>
              <a:rPr lang="en-US" sz="2800" dirty="0">
                <a:solidFill>
                  <a:schemeClr val="bg1"/>
                </a:solidFill>
                <a:ea typeface="+mn-ea"/>
              </a:rPr>
            </a:br>
            <a:r>
              <a:rPr lang="en-US" sz="2800" dirty="0">
                <a:solidFill>
                  <a:schemeClr val="bg1"/>
                </a:solidFill>
                <a:ea typeface="+mn-ea"/>
              </a:rPr>
              <a:t>Outpatient / Ancillary Services </a:t>
            </a:r>
          </a:p>
        </p:txBody>
      </p:sp>
      <p:sp>
        <p:nvSpPr>
          <p:cNvPr id="6" name="Content Placeholder 2"/>
          <p:cNvSpPr txBox="1">
            <a:spLocks/>
          </p:cNvSpPr>
          <p:nvPr/>
        </p:nvSpPr>
        <p:spPr>
          <a:xfrm>
            <a:off x="-234892" y="1070267"/>
            <a:ext cx="9471171" cy="5349923"/>
          </a:xfrm>
          <a:prstGeom prst="rect">
            <a:avLst/>
          </a:prstGeom>
        </p:spPr>
        <p:txBody>
          <a:bodyPr/>
          <a:lstStyle>
            <a:lvl1pPr marL="342900" indent="-342900" algn="l" defTabSz="457200" rtl="0" eaLnBrk="1" latinLnBrk="0" hangingPunct="1">
              <a:spcBef>
                <a:spcPct val="20000"/>
              </a:spcBef>
              <a:buSzPct val="100000"/>
              <a:buFontTx/>
              <a:buBlip>
                <a:blip r:embed="rId2"/>
              </a:buBlip>
              <a:defRPr sz="2200" kern="1200">
                <a:solidFill>
                  <a:schemeClr val="tx1">
                    <a:lumMod val="75000"/>
                    <a:lumOff val="25000"/>
                  </a:schemeClr>
                </a:solidFill>
                <a:latin typeface="+mn-lt"/>
                <a:ea typeface="+mn-ea"/>
                <a:cs typeface="+mn-cs"/>
              </a:defRPr>
            </a:lvl1pPr>
            <a:lvl2pPr marL="649224" indent="-285750" algn="l" defTabSz="457200" rtl="0" eaLnBrk="1" latinLnBrk="0" hangingPunct="1">
              <a:spcBef>
                <a:spcPct val="20000"/>
              </a:spcBef>
              <a:buSzPct val="100000"/>
              <a:buFont typeface="Lucida Grande"/>
              <a:buChar char="•"/>
              <a:defRPr sz="2000" kern="1200">
                <a:solidFill>
                  <a:schemeClr val="tx1">
                    <a:lumMod val="50000"/>
                    <a:lumOff val="50000"/>
                  </a:schemeClr>
                </a:solidFill>
                <a:latin typeface="+mn-lt"/>
                <a:ea typeface="+mn-ea"/>
                <a:cs typeface="+mn-cs"/>
              </a:defRPr>
            </a:lvl2pPr>
            <a:lvl3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3pPr>
            <a:lvl4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4pPr>
            <a:lvl5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Pct val="100000"/>
              <a:buFontTx/>
              <a:buNone/>
              <a:tabLst/>
              <a:defRPr/>
            </a:pPr>
            <a:r>
              <a:rPr kumimoji="0" lang="en-US" sz="2400" b="1"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Ancillary Service Reviews</a:t>
            </a:r>
            <a:endParaRPr kumimoji="0" lang="en-US" sz="2000" b="1"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363474" marR="0" lvl="1" indent="0" algn="l" defTabSz="457200" rtl="0" eaLnBrk="1" fontAlgn="auto" latinLnBrk="0" hangingPunct="1">
              <a:lnSpc>
                <a:spcPct val="100000"/>
              </a:lnSpc>
              <a:spcBef>
                <a:spcPct val="20000"/>
              </a:spcBef>
              <a:spcAft>
                <a:spcPts val="0"/>
              </a:spcAft>
              <a:buClrTx/>
              <a:buSzPct val="100000"/>
              <a:buFont typeface="Lucida Grande"/>
              <a:buNone/>
              <a:tabLst/>
              <a:defRPr/>
            </a:pP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DME, O&amp;P, Home Health Services, Outpatient Therapies, Chiropractic Care, Pain Management (injections), some Outpatient Procedures and services require authorization.</a:t>
            </a:r>
          </a:p>
          <a:p>
            <a:pPr marL="363474" marR="0" lvl="1" indent="0" algn="l" defTabSz="457200" rtl="0" eaLnBrk="1" fontAlgn="auto" latinLnBrk="0" hangingPunct="1">
              <a:lnSpc>
                <a:spcPct val="100000"/>
              </a:lnSpc>
              <a:spcBef>
                <a:spcPct val="20000"/>
              </a:spcBef>
              <a:spcAft>
                <a:spcPts val="0"/>
              </a:spcAft>
              <a:buClrTx/>
              <a:buSzPct val="100000"/>
              <a:buFont typeface="Lucida Grande"/>
              <a:buNone/>
              <a:tabLst/>
              <a:defRPr/>
            </a:pPr>
            <a:endPar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363474" marR="0" lvl="1" indent="0" algn="l" defTabSz="457200" rtl="0" eaLnBrk="1" fontAlgn="auto" latinLnBrk="0" hangingPunct="1">
              <a:lnSpc>
                <a:spcPct val="100000"/>
              </a:lnSpc>
              <a:spcBef>
                <a:spcPct val="20000"/>
              </a:spcBef>
              <a:spcAft>
                <a:spcPts val="0"/>
              </a:spcAft>
              <a:buClrTx/>
              <a:buSzPct val="100000"/>
              <a:buFont typeface="Lucida Grande"/>
              <a:buNone/>
              <a:tabLst/>
              <a:defRPr/>
            </a:pPr>
            <a:r>
              <a:rPr kumimoji="0" lang="en-US" sz="1600" b="1"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In an effort to provide the best member care and provider experience, some initial home health and chiropractic services only require a diagnosis with the submission. This includes:</a:t>
            </a:r>
          </a:p>
          <a:p>
            <a:pPr marL="914400" marR="0" lvl="2" indent="-2286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Home Health skilled nursing visits:  13 visits ( includes the initial evaluation) </a:t>
            </a:r>
          </a:p>
          <a:p>
            <a:pPr marL="914400" marR="0" lvl="2" indent="-2286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Home Health / Outpatient Speech therapy:  6 visits </a:t>
            </a:r>
          </a:p>
          <a:p>
            <a:pPr marL="914400" marR="0" lvl="2" indent="-2286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Home Health / Outpatient Physical therapy: 12 visits</a:t>
            </a:r>
          </a:p>
          <a:p>
            <a:pPr marL="914400" marR="0" lvl="2" indent="-2286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Home Health / Outpatient  Occupational therapy: 12 visits </a:t>
            </a:r>
          </a:p>
          <a:p>
            <a:pPr marL="914400" marR="0" lvl="2" indent="-2286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Chiropractic services:  8 visits</a:t>
            </a:r>
          </a:p>
          <a:p>
            <a:pPr marL="685800" marR="0" lvl="2" indent="0" algn="l" defTabSz="457200" rtl="0" eaLnBrk="1" fontAlgn="auto" latinLnBrk="0" hangingPunct="1">
              <a:lnSpc>
                <a:spcPct val="100000"/>
              </a:lnSpc>
              <a:spcBef>
                <a:spcPct val="20000"/>
              </a:spcBef>
              <a:spcAft>
                <a:spcPts val="0"/>
              </a:spcAft>
              <a:buClrTx/>
              <a:buSzTx/>
              <a:buFont typeface="Lucida Grande"/>
              <a:buNone/>
              <a:tabLst/>
              <a:defRPr/>
            </a:pPr>
            <a:endPar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420624" marR="0" lvl="1" indent="0" algn="l" defTabSz="457200" rtl="0" eaLnBrk="1" fontAlgn="auto" latinLnBrk="0" hangingPunct="1">
              <a:lnSpc>
                <a:spcPct val="100000"/>
              </a:lnSpc>
              <a:spcBef>
                <a:spcPct val="20000"/>
              </a:spcBef>
              <a:spcAft>
                <a:spcPts val="0"/>
              </a:spcAft>
              <a:buClrTx/>
              <a:buSzPct val="100000"/>
              <a:buFont typeface="Lucida Grande"/>
              <a:buNone/>
              <a:tabLst/>
              <a:defRPr/>
            </a:pPr>
            <a:r>
              <a:rPr kumimoji="0" lang="en-US" sz="1600" b="1"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Home health and chiropractic services for visits beyond the amounts listed above and any other ancillary service review, require all relevant clinical documentation needed for medical necessity review. </a:t>
            </a:r>
          </a:p>
          <a:p>
            <a:pPr marL="914400" marR="0" lvl="2" indent="-2286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Treatment plan </a:t>
            </a:r>
          </a:p>
          <a:p>
            <a:pPr marL="914400" marR="0" lvl="2" indent="-2286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Signed MD orders  </a:t>
            </a:r>
          </a:p>
          <a:p>
            <a:pPr marL="914400" marR="0" lvl="2" indent="-2286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Dates of service requested</a:t>
            </a:r>
          </a:p>
          <a:p>
            <a:pPr marL="804863" marR="0" lvl="2" indent="0" algn="l" defTabSz="457200" rtl="0" eaLnBrk="1" fontAlgn="auto" latinLnBrk="0" hangingPunct="1">
              <a:lnSpc>
                <a:spcPct val="100000"/>
              </a:lnSpc>
              <a:spcBef>
                <a:spcPct val="20000"/>
              </a:spcBef>
              <a:spcAft>
                <a:spcPts val="0"/>
              </a:spcAft>
              <a:buClrTx/>
              <a:buSzTx/>
              <a:buFont typeface="Lucida Grande"/>
              <a:buNone/>
              <a:tabLst/>
              <a:defRPr/>
            </a:pPr>
            <a:endParaRPr kumimoji="0" lang="en-US" b="0" i="0" u="none" strike="noStrike" kern="1200" cap="none" spc="0" normalizeH="0" baseline="0" noProof="0" dirty="0">
              <a:ln>
                <a:noFill/>
              </a:ln>
              <a:solidFill>
                <a:srgbClr val="026AB2"/>
              </a:solidFill>
              <a:effectLst/>
              <a:uLnTx/>
              <a:uFillTx/>
              <a:latin typeface="Avenir Book"/>
              <a:ea typeface="+mn-ea"/>
              <a:cs typeface="Avenir Book"/>
            </a:endParaRPr>
          </a:p>
          <a:p>
            <a:pPr marL="1033463" marR="0" lvl="2" indent="-228600" algn="l" defTabSz="457200" rtl="0" eaLnBrk="1" fontAlgn="auto" latinLnBrk="0" hangingPunct="1">
              <a:lnSpc>
                <a:spcPct val="100000"/>
              </a:lnSpc>
              <a:spcBef>
                <a:spcPct val="20000"/>
              </a:spcBef>
              <a:spcAft>
                <a:spcPts val="0"/>
              </a:spcAft>
              <a:buClrTx/>
              <a:buSzTx/>
              <a:buFont typeface="Lucida Grande"/>
              <a:buChar char="-"/>
              <a:tabLst/>
              <a:defRPr/>
            </a:pPr>
            <a:endParaRPr kumimoji="0" lang="en-US" sz="1600" b="0" i="0" u="none" strike="noStrike" kern="1200" cap="none" spc="0" normalizeH="0" baseline="0" noProof="0" dirty="0">
              <a:ln>
                <a:noFill/>
              </a:ln>
              <a:solidFill>
                <a:sysClr val="windowText" lastClr="000000"/>
              </a:solidFill>
              <a:effectLst/>
              <a:uLnTx/>
              <a:uFillTx/>
              <a:latin typeface="Franklin Gothic Medium"/>
              <a:ea typeface="+mn-ea"/>
              <a:cs typeface="+mn-cs"/>
            </a:endParaRPr>
          </a:p>
          <a:p>
            <a:pPr marL="2514600" marR="0" lvl="5" indent="-2286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3847874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0814" y="1413836"/>
            <a:ext cx="7804066" cy="4712328"/>
          </a:xfrm>
        </p:spPr>
        <p:txBody>
          <a:bodyPr/>
          <a:lstStyle/>
          <a:p>
            <a:pPr marL="57150" indent="0" algn="ctr">
              <a:buNone/>
              <a:defRPr/>
            </a:pPr>
            <a:r>
              <a:rPr lang="en-US" sz="2400" b="1" dirty="0">
                <a:latin typeface="Arial Nova" panose="020B0504020202020204" pitchFamily="34" charset="0"/>
                <a:cs typeface="Times New Roman" panose="02020603050405020304" pitchFamily="18" charset="0"/>
              </a:rPr>
              <a:t>Extension Request </a:t>
            </a:r>
          </a:p>
          <a:p>
            <a:pPr marL="457200" lvl="1" indent="0">
              <a:buNone/>
              <a:defRPr/>
            </a:pPr>
            <a:r>
              <a:rPr lang="en-US" sz="1800" dirty="0">
                <a:solidFill>
                  <a:srgbClr val="026AB2"/>
                </a:solidFill>
                <a:latin typeface="Arial Nova" panose="020B0504020202020204" pitchFamily="34" charset="0"/>
                <a:cs typeface="Times New Roman" panose="02020603050405020304" pitchFamily="18" charset="0"/>
              </a:rPr>
              <a:t>If additional services are required, additional clinical information supporting the need for the care/item must be submitted:</a:t>
            </a:r>
          </a:p>
          <a:p>
            <a:pPr marL="1090613" lvl="2" indent="-285750">
              <a:defRPr/>
            </a:pPr>
            <a:r>
              <a:rPr lang="en-US" sz="1800" dirty="0">
                <a:solidFill>
                  <a:srgbClr val="026AB2"/>
                </a:solidFill>
                <a:latin typeface="Arial Nova" panose="020B0504020202020204" pitchFamily="34" charset="0"/>
                <a:cs typeface="Times New Roman" panose="02020603050405020304" pitchFamily="18" charset="0"/>
              </a:rPr>
              <a:t>Phone: 1-800-924-7141</a:t>
            </a:r>
          </a:p>
          <a:p>
            <a:pPr marL="1090613" lvl="2" indent="-285750">
              <a:defRPr/>
            </a:pPr>
            <a:r>
              <a:rPr lang="en-US" sz="1800" dirty="0">
                <a:solidFill>
                  <a:srgbClr val="026AB2"/>
                </a:solidFill>
                <a:latin typeface="Arial Nova" panose="020B0504020202020204" pitchFamily="34" charset="0"/>
                <a:cs typeface="Times New Roman" panose="02020603050405020304" pitchFamily="18" charset="0"/>
              </a:rPr>
              <a:t>Fax: 1-888-535-5243 </a:t>
            </a:r>
          </a:p>
          <a:p>
            <a:pPr marL="1090613" lvl="2" indent="-285750">
              <a:defRPr/>
            </a:pPr>
            <a:r>
              <a:rPr lang="en-US" sz="1800" dirty="0">
                <a:solidFill>
                  <a:srgbClr val="026AB2"/>
                </a:solidFill>
                <a:latin typeface="Arial Nova" panose="020B0504020202020204" pitchFamily="34" charset="0"/>
                <a:cs typeface="Times New Roman" panose="02020603050405020304" pitchFamily="18" charset="0"/>
              </a:rPr>
              <a:t>Online:	</a:t>
            </a:r>
            <a:r>
              <a:rPr lang="en-US" sz="1800" dirty="0">
                <a:solidFill>
                  <a:srgbClr val="026AB2"/>
                </a:solidFill>
                <a:latin typeface="Arial Nova" panose="020B05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www.bcbst.com</a:t>
            </a:r>
            <a:r>
              <a:rPr lang="en-US" sz="1800" dirty="0">
                <a:solidFill>
                  <a:srgbClr val="026AB2"/>
                </a:solidFill>
                <a:latin typeface="Arial Nova" panose="020B0504020202020204" pitchFamily="34" charset="0"/>
                <a:cs typeface="Times New Roman" panose="02020603050405020304" pitchFamily="18" charset="0"/>
              </a:rPr>
              <a:t>  </a:t>
            </a:r>
          </a:p>
          <a:p>
            <a:pPr marL="233363" indent="0">
              <a:buNone/>
              <a:defRPr/>
            </a:pPr>
            <a:endParaRPr lang="en-US" sz="1800" dirty="0">
              <a:latin typeface="Arial Nova" panose="020B0504020202020204" pitchFamily="34" charset="0"/>
              <a:cs typeface="Times New Roman" panose="02020603050405020304" pitchFamily="18" charset="0"/>
            </a:endParaRPr>
          </a:p>
          <a:p>
            <a:pPr marL="233363" indent="0">
              <a:buNone/>
              <a:defRPr/>
            </a:pPr>
            <a:r>
              <a:rPr lang="en-US" sz="1800" dirty="0">
                <a:latin typeface="Arial Nova" panose="020B0504020202020204" pitchFamily="34" charset="0"/>
                <a:cs typeface="Times New Roman" panose="02020603050405020304" pitchFamily="18" charset="0"/>
              </a:rPr>
              <a:t>	To prevent delays in extension review,  please provide </a:t>
            </a:r>
            <a:r>
              <a:rPr lang="en-US" sz="1800" u="sng" dirty="0">
                <a:latin typeface="Arial Nova" panose="020B0504020202020204" pitchFamily="34" charset="0"/>
                <a:cs typeface="Times New Roman" panose="02020603050405020304" pitchFamily="18" charset="0"/>
              </a:rPr>
              <a:t>all</a:t>
            </a:r>
            <a:r>
              <a:rPr lang="en-US" sz="1800" dirty="0">
                <a:latin typeface="Arial Nova" panose="020B0504020202020204" pitchFamily="34" charset="0"/>
                <a:cs typeface="Times New Roman" panose="02020603050405020304" pitchFamily="18" charset="0"/>
              </a:rPr>
              <a:t> relevant 		clinical documentation:</a:t>
            </a:r>
          </a:p>
          <a:p>
            <a:pPr marL="919163" lvl="1">
              <a:buFont typeface="Arial" panose="020B0604020202020204" pitchFamily="34" charset="0"/>
              <a:buChar char="•"/>
              <a:defRPr/>
            </a:pPr>
            <a:r>
              <a:rPr lang="en-US" sz="1600" dirty="0">
                <a:solidFill>
                  <a:srgbClr val="026AB2"/>
                </a:solidFill>
                <a:latin typeface="Arial Nova" panose="020B0504020202020204" pitchFamily="34" charset="0"/>
                <a:cs typeface="Times New Roman" panose="02020603050405020304" pitchFamily="18" charset="0"/>
              </a:rPr>
              <a:t>Actual number of visits used from the previous approval </a:t>
            </a:r>
          </a:p>
          <a:p>
            <a:pPr marL="919163" lvl="1">
              <a:buFont typeface="Arial" panose="020B0604020202020204" pitchFamily="34" charset="0"/>
              <a:buChar char="•"/>
              <a:defRPr/>
            </a:pPr>
            <a:r>
              <a:rPr lang="en-US" sz="1600" dirty="0">
                <a:solidFill>
                  <a:srgbClr val="026AB2"/>
                </a:solidFill>
                <a:latin typeface="Arial Nova" panose="020B0504020202020204" pitchFamily="34" charset="0"/>
                <a:cs typeface="Times New Roman" panose="02020603050405020304" pitchFamily="18" charset="0"/>
              </a:rPr>
              <a:t>Date the last covered visit was completed</a:t>
            </a:r>
          </a:p>
          <a:p>
            <a:pPr marL="919163" lvl="1">
              <a:buFont typeface="Arial" panose="020B0604020202020204" pitchFamily="34" charset="0"/>
              <a:buChar char="•"/>
              <a:defRPr/>
            </a:pPr>
            <a:r>
              <a:rPr lang="en-US" sz="1600" dirty="0">
                <a:solidFill>
                  <a:srgbClr val="026AB2"/>
                </a:solidFill>
                <a:latin typeface="Arial Nova" panose="020B0504020202020204" pitchFamily="34" charset="0"/>
                <a:cs typeface="Times New Roman" panose="02020603050405020304" pitchFamily="18" charset="0"/>
              </a:rPr>
              <a:t>Number of additional visits/days/months requested </a:t>
            </a:r>
          </a:p>
          <a:p>
            <a:pPr marL="919163" lvl="1">
              <a:buFont typeface="Arial" panose="020B0604020202020204" pitchFamily="34" charset="0"/>
              <a:buChar char="•"/>
              <a:defRPr/>
            </a:pPr>
            <a:r>
              <a:rPr lang="en-US" sz="1600" dirty="0">
                <a:solidFill>
                  <a:srgbClr val="026AB2"/>
                </a:solidFill>
                <a:latin typeface="Arial Nova" panose="020B0504020202020204" pitchFamily="34" charset="0"/>
                <a:cs typeface="Times New Roman" panose="02020603050405020304" pitchFamily="18" charset="0"/>
              </a:rPr>
              <a:t>Updated treatment plan/goals </a:t>
            </a:r>
          </a:p>
          <a:p>
            <a:pPr marL="919163" lvl="1">
              <a:buFont typeface="Arial" panose="020B0604020202020204" pitchFamily="34" charset="0"/>
              <a:buChar char="•"/>
              <a:defRPr/>
            </a:pPr>
            <a:r>
              <a:rPr lang="en-US" sz="1600" dirty="0">
                <a:solidFill>
                  <a:srgbClr val="026AB2"/>
                </a:solidFill>
                <a:latin typeface="Arial Nova" panose="020B0504020202020204" pitchFamily="34" charset="0"/>
                <a:cs typeface="Times New Roman" panose="02020603050405020304" pitchFamily="18" charset="0"/>
              </a:rPr>
              <a:t>Supporting clinical documentation for request </a:t>
            </a:r>
          </a:p>
          <a:p>
            <a:pPr marL="519113" indent="-285750">
              <a:defRPr/>
            </a:pPr>
            <a:endParaRPr lang="en-US" sz="1800" dirty="0">
              <a:latin typeface="Avenir Book"/>
              <a:cs typeface="Avenir Book"/>
            </a:endParaRPr>
          </a:p>
          <a:p>
            <a:endParaRPr lang="en-US" dirty="0"/>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
        <p:nvSpPr>
          <p:cNvPr id="4" name="Title 3"/>
          <p:cNvSpPr>
            <a:spLocks noGrp="1"/>
          </p:cNvSpPr>
          <p:nvPr>
            <p:ph type="title"/>
          </p:nvPr>
        </p:nvSpPr>
        <p:spPr>
          <a:xfrm>
            <a:off x="808742" y="0"/>
            <a:ext cx="6540008" cy="988487"/>
          </a:xfrm>
        </p:spPr>
        <p:txBody>
          <a:bodyPr/>
          <a:lstStyle/>
          <a:p>
            <a:pPr algn="ctr"/>
            <a:r>
              <a:rPr lang="en-US" sz="2800" dirty="0">
                <a:solidFill>
                  <a:schemeClr val="bg1"/>
                </a:solidFill>
              </a:rPr>
              <a:t>Medicare Advantage Care Management</a:t>
            </a:r>
            <a:br>
              <a:rPr lang="en-US" sz="2800" dirty="0">
                <a:solidFill>
                  <a:schemeClr val="bg1"/>
                </a:solidFill>
              </a:rPr>
            </a:br>
            <a:r>
              <a:rPr lang="en-US" sz="2800" dirty="0">
                <a:solidFill>
                  <a:schemeClr val="bg1"/>
                </a:solidFill>
              </a:rPr>
              <a:t>Outpatient / Ancillary Services </a:t>
            </a:r>
            <a:endParaRPr lang="en-US" sz="2800" dirty="0"/>
          </a:p>
        </p:txBody>
      </p:sp>
    </p:spTree>
    <p:extLst>
      <p:ext uri="{BB962C8B-B14F-4D97-AF65-F5344CB8AC3E}">
        <p14:creationId xmlns:p14="http://schemas.microsoft.com/office/powerpoint/2010/main" val="4080380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817384" y="275853"/>
            <a:ext cx="7152325" cy="475090"/>
          </a:xfrm>
        </p:spPr>
        <p:txBody>
          <a:bodyPr>
            <a:noAutofit/>
          </a:bodyPr>
          <a:lstStyle/>
          <a:p>
            <a:r>
              <a:rPr lang="en-US" sz="2800" dirty="0">
                <a:latin typeface="Franklin Gothic Book" panose="020B0503020102020204" pitchFamily="34" charset="0"/>
                <a:cs typeface="Avenir Heavy"/>
              </a:rPr>
              <a:t>Compliance</a:t>
            </a:r>
          </a:p>
        </p:txBody>
      </p:sp>
      <p:sp>
        <p:nvSpPr>
          <p:cNvPr id="5" name="Content Placeholder 2"/>
          <p:cNvSpPr txBox="1">
            <a:spLocks/>
          </p:cNvSpPr>
          <p:nvPr/>
        </p:nvSpPr>
        <p:spPr>
          <a:xfrm>
            <a:off x="244550" y="1333947"/>
            <a:ext cx="8793124" cy="5029200"/>
          </a:xfrm>
          <a:prstGeom prst="rect">
            <a:avLst/>
          </a:prstGeom>
        </p:spPr>
        <p:txBody>
          <a:bodyPr/>
          <a:lstStyle>
            <a:lvl1pPr marL="342900" indent="-342900" algn="l" rtl="0" eaLnBrk="1" fontAlgn="base" hangingPunct="1">
              <a:spcBef>
                <a:spcPct val="20000"/>
              </a:spcBef>
              <a:spcAft>
                <a:spcPct val="0"/>
              </a:spcAft>
              <a:buClr>
                <a:srgbClr val="0067C6"/>
              </a:buClr>
              <a:buSzPct val="130000"/>
              <a:buFont typeface="Wingdings" charset="2"/>
              <a:buChar char="§"/>
              <a:defRPr sz="2800">
                <a:solidFill>
                  <a:schemeClr val="bg2"/>
                </a:solidFill>
                <a:latin typeface="Calibri"/>
                <a:ea typeface="+mn-ea"/>
                <a:cs typeface="Calibri"/>
              </a:defRPr>
            </a:lvl1pPr>
            <a:lvl2pPr marL="742950" indent="-285750" algn="l" rtl="0" eaLnBrk="1" fontAlgn="base" hangingPunct="1">
              <a:spcBef>
                <a:spcPct val="20000"/>
              </a:spcBef>
              <a:spcAft>
                <a:spcPct val="0"/>
              </a:spcAft>
              <a:buClr>
                <a:srgbClr val="0067C6"/>
              </a:buClr>
              <a:buFont typeface="Wingdings" charset="2"/>
              <a:buChar char="§"/>
              <a:defRPr sz="2400">
                <a:solidFill>
                  <a:schemeClr val="bg2"/>
                </a:solidFill>
                <a:latin typeface="Calibri"/>
                <a:ea typeface="+mn-ea"/>
                <a:cs typeface="Calibri"/>
              </a:defRPr>
            </a:lvl2pPr>
            <a:lvl3pPr marL="1143000" indent="-228600" algn="l" rtl="0" eaLnBrk="1" fontAlgn="base" hangingPunct="1">
              <a:spcBef>
                <a:spcPct val="20000"/>
              </a:spcBef>
              <a:spcAft>
                <a:spcPct val="0"/>
              </a:spcAft>
              <a:buClr>
                <a:srgbClr val="0067C6"/>
              </a:buClr>
              <a:buFont typeface="Wingdings" charset="2"/>
              <a:buChar char="§"/>
              <a:defRPr sz="2000">
                <a:solidFill>
                  <a:schemeClr val="bg2"/>
                </a:solidFill>
                <a:latin typeface="Calibri"/>
                <a:ea typeface="+mn-ea"/>
                <a:cs typeface="Calibri"/>
              </a:defRPr>
            </a:lvl3pPr>
            <a:lvl4pPr marL="1600200" indent="-228600" algn="l" rtl="0" eaLnBrk="1" fontAlgn="base" hangingPunct="1">
              <a:spcBef>
                <a:spcPct val="20000"/>
              </a:spcBef>
              <a:spcAft>
                <a:spcPct val="0"/>
              </a:spcAft>
              <a:buClr>
                <a:srgbClr val="0067C6"/>
              </a:buClr>
              <a:buFont typeface="Wingdings" charset="2"/>
              <a:buChar char="§"/>
              <a:defRPr sz="1800">
                <a:solidFill>
                  <a:schemeClr val="bg2"/>
                </a:solidFill>
                <a:latin typeface="Calibri"/>
                <a:ea typeface="+mn-ea"/>
                <a:cs typeface="Calibri"/>
              </a:defRPr>
            </a:lvl4pPr>
            <a:lvl5pPr marL="2057400" indent="-228600" algn="l" rtl="0" eaLnBrk="1" fontAlgn="base" hangingPunct="1">
              <a:spcBef>
                <a:spcPct val="20000"/>
              </a:spcBef>
              <a:spcAft>
                <a:spcPct val="0"/>
              </a:spcAft>
              <a:buClr>
                <a:srgbClr val="0067C6"/>
              </a:buClr>
              <a:buSzPct val="80000"/>
              <a:buFont typeface="Wingdings" charset="2"/>
              <a:buChar char="§"/>
              <a:defRPr sz="1800">
                <a:solidFill>
                  <a:schemeClr val="bg2"/>
                </a:solidFill>
                <a:latin typeface="Calibri"/>
                <a:ea typeface="+mn-ea"/>
                <a:cs typeface="Calibri"/>
              </a:defRPr>
            </a:lvl5pPr>
            <a:lvl6pPr marL="2514600" indent="-228600" algn="l" rtl="0" eaLnBrk="1" fontAlgn="base" hangingPunct="1">
              <a:spcBef>
                <a:spcPct val="20000"/>
              </a:spcBef>
              <a:spcAft>
                <a:spcPct val="0"/>
              </a:spcAft>
              <a:buClr>
                <a:srgbClr val="0259CC"/>
              </a:buClr>
              <a:buSzPct val="80000"/>
              <a:buFont typeface="Wingdings" charset="0"/>
              <a:buChar char="§"/>
              <a:defRPr sz="1800">
                <a:solidFill>
                  <a:schemeClr val="bg2"/>
                </a:solidFill>
                <a:latin typeface="+mn-lt"/>
                <a:ea typeface="+mn-ea"/>
              </a:defRPr>
            </a:lvl6pPr>
            <a:lvl7pPr marL="2971800" indent="-228600" algn="l" rtl="0" eaLnBrk="1" fontAlgn="base" hangingPunct="1">
              <a:spcBef>
                <a:spcPct val="20000"/>
              </a:spcBef>
              <a:spcAft>
                <a:spcPct val="0"/>
              </a:spcAft>
              <a:buClr>
                <a:srgbClr val="0259CC"/>
              </a:buClr>
              <a:buSzPct val="80000"/>
              <a:buFont typeface="Wingdings" charset="0"/>
              <a:buChar char="§"/>
              <a:defRPr sz="1800">
                <a:solidFill>
                  <a:schemeClr val="bg2"/>
                </a:solidFill>
                <a:latin typeface="+mn-lt"/>
                <a:ea typeface="+mn-ea"/>
              </a:defRPr>
            </a:lvl7pPr>
            <a:lvl8pPr marL="3429000" indent="-228600" algn="l" rtl="0" eaLnBrk="1" fontAlgn="base" hangingPunct="1">
              <a:spcBef>
                <a:spcPct val="20000"/>
              </a:spcBef>
              <a:spcAft>
                <a:spcPct val="0"/>
              </a:spcAft>
              <a:buClr>
                <a:srgbClr val="0259CC"/>
              </a:buClr>
              <a:buSzPct val="80000"/>
              <a:buFont typeface="Wingdings" charset="0"/>
              <a:buChar char="§"/>
              <a:defRPr sz="1800">
                <a:solidFill>
                  <a:schemeClr val="bg2"/>
                </a:solidFill>
                <a:latin typeface="+mn-lt"/>
                <a:ea typeface="+mn-ea"/>
              </a:defRPr>
            </a:lvl8pPr>
            <a:lvl9pPr marL="3886200" indent="-228600" algn="l" rtl="0" eaLnBrk="1" fontAlgn="base" hangingPunct="1">
              <a:spcBef>
                <a:spcPct val="20000"/>
              </a:spcBef>
              <a:spcAft>
                <a:spcPct val="0"/>
              </a:spcAft>
              <a:buClr>
                <a:srgbClr val="0259CC"/>
              </a:buClr>
              <a:buSzPct val="80000"/>
              <a:buFont typeface="Wingdings" charset="0"/>
              <a:buChar char="§"/>
              <a:defRPr sz="1800">
                <a:solidFill>
                  <a:schemeClr val="bg2"/>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
                <a:srgbClr val="0067C6"/>
              </a:buClr>
              <a:buSzPct val="130000"/>
              <a:buFont typeface="Arial" panose="020B0604020202020204" pitchFamily="34" charset="0"/>
              <a:buChar char="•"/>
              <a:tabLst/>
              <a:defRPr/>
            </a:pPr>
            <a:r>
              <a:rPr kumimoji="0" lang="en-US" sz="18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Observation requests do not require notification/authorization, but if the member converts to inpatient, timely notification is required. This type of request must be received within 24 hours or one working day from when the inpatient admission order is determined.</a:t>
            </a:r>
          </a:p>
          <a:p>
            <a:pPr marL="0" marR="0" lvl="0" indent="0" algn="l" defTabSz="914400" rtl="0" eaLnBrk="1" fontAlgn="base" latinLnBrk="0" hangingPunct="1">
              <a:lnSpc>
                <a:spcPct val="100000"/>
              </a:lnSpc>
              <a:spcBef>
                <a:spcPct val="20000"/>
              </a:spcBef>
              <a:spcAft>
                <a:spcPct val="0"/>
              </a:spcAft>
              <a:buClr>
                <a:srgbClr val="0067C6"/>
              </a:buClr>
              <a:buSzPct val="130000"/>
              <a:buFont typeface="Wingdings" charset="2"/>
              <a:buNone/>
              <a:tabLst/>
              <a:defRPr/>
            </a:pPr>
            <a:endPar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Avenir Book"/>
            </a:endParaRPr>
          </a:p>
          <a:p>
            <a:pPr marL="742950" marR="0" lvl="1" indent="-285750" algn="l" defTabSz="914400" rtl="0" eaLnBrk="1" fontAlgn="base" latinLnBrk="0" hangingPunct="1">
              <a:lnSpc>
                <a:spcPct val="100000"/>
              </a:lnSpc>
              <a:spcBef>
                <a:spcPct val="20000"/>
              </a:spcBef>
              <a:spcAft>
                <a:spcPct val="0"/>
              </a:spcAft>
              <a:buClr>
                <a:srgbClr val="0067C6"/>
              </a:buClr>
              <a:buSzTx/>
              <a:buFont typeface="Wingdings" charset="2"/>
              <a:buChar char="§"/>
              <a:tabLst/>
              <a:defRPr/>
            </a:pPr>
            <a:r>
              <a:rPr kumimoji="0" lang="en-US" sz="1400" b="1" i="0" u="none" strike="noStrike" kern="1200" cap="none" spc="0" normalizeH="0" baseline="0" noProof="0" dirty="0">
                <a:ln>
                  <a:noFill/>
                </a:ln>
                <a:solidFill>
                  <a:srgbClr val="026AB2"/>
                </a:solidFill>
                <a:effectLst/>
                <a:uLnTx/>
                <a:uFillTx/>
                <a:latin typeface="Arial Nova" panose="020B0504020202020204" pitchFamily="34" charset="0"/>
                <a:cs typeface="Avenir Book"/>
              </a:rPr>
              <a:t>NICU Authorization Requests</a:t>
            </a: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-Effective June 1, 2022, facilities may choose to submit authorization requests under the mother’s member ID or as soon as the baby is assigned a member ID. We’ve made updates to the Inpatient Confinement Form in Availity to allow backdating of requests for babies receiving NICU care. This will let facilities submit requests in Availity once the baby has their own ID and backdate the request to the date of birth. We won’t subject NICU authorization requests to our UM timely submission standards. </a:t>
            </a:r>
          </a:p>
          <a:p>
            <a:pPr marL="457200" marR="0" lvl="1" indent="0" algn="l" defTabSz="914400" rtl="0" eaLnBrk="1" fontAlgn="base" latinLnBrk="0" hangingPunct="1">
              <a:lnSpc>
                <a:spcPct val="100000"/>
              </a:lnSpc>
              <a:spcBef>
                <a:spcPct val="20000"/>
              </a:spcBef>
              <a:spcAft>
                <a:spcPct val="0"/>
              </a:spcAft>
              <a:buClr>
                <a:srgbClr val="0067C6"/>
              </a:buClr>
              <a:buSzTx/>
              <a:buFont typeface="Wingdings" charset="2"/>
              <a:buNone/>
              <a:tabLst/>
              <a:defRPr/>
            </a:pPr>
            <a:endPar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Avenir Book"/>
            </a:endParaRPr>
          </a:p>
          <a:p>
            <a:pPr marL="342900" marR="0" lvl="0" indent="-342900" algn="l" defTabSz="914400" rtl="0" eaLnBrk="1" fontAlgn="base" latinLnBrk="0" hangingPunct="1">
              <a:lnSpc>
                <a:spcPct val="100000"/>
              </a:lnSpc>
              <a:spcBef>
                <a:spcPct val="20000"/>
              </a:spcBef>
              <a:spcAft>
                <a:spcPct val="0"/>
              </a:spcAft>
              <a:buClr>
                <a:srgbClr val="0067C6"/>
              </a:buClr>
              <a:buSzPct val="130000"/>
              <a:buFont typeface="Arial" panose="020B0604020202020204" pitchFamily="34" charset="0"/>
              <a:buChar char="•"/>
              <a:tabLst/>
              <a:defRPr/>
            </a:pPr>
            <a:r>
              <a:rPr kumimoji="0" lang="en-US" sz="18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Non-urgent services rendered without obtaining notification/prior authorization before services are provided is considered “non-compliant.”  </a:t>
            </a:r>
          </a:p>
          <a:p>
            <a:pPr marL="342900" marR="0" lvl="0" indent="-342900" algn="l" defTabSz="914400" rtl="0" eaLnBrk="1" fontAlgn="base" latinLnBrk="0" hangingPunct="1">
              <a:lnSpc>
                <a:spcPct val="100000"/>
              </a:lnSpc>
              <a:spcBef>
                <a:spcPct val="20000"/>
              </a:spcBef>
              <a:spcAft>
                <a:spcPct val="0"/>
              </a:spcAft>
              <a:buClr>
                <a:srgbClr val="0067C6"/>
              </a:buClr>
              <a:buSzPct val="130000"/>
              <a:buFont typeface="Arial" panose="020B0604020202020204" pitchFamily="34" charset="0"/>
              <a:buChar char="•"/>
              <a:tabLst/>
              <a:defRPr/>
            </a:pPr>
            <a:endParaRPr kumimoji="0" lang="en-US" sz="1800" b="0" i="0" u="none" strike="noStrike" kern="1200" cap="none" spc="0" normalizeH="0" baseline="0" noProof="0" dirty="0">
              <a:ln>
                <a:noFill/>
              </a:ln>
              <a:solidFill>
                <a:srgbClr val="026AB2"/>
              </a:solidFill>
              <a:effectLst/>
              <a:uLnTx/>
              <a:uFillTx/>
              <a:latin typeface="Arial Nova" panose="020B0504020202020204" pitchFamily="34" charset="0"/>
              <a:cs typeface="Avenir Book"/>
            </a:endParaRPr>
          </a:p>
          <a:p>
            <a:pPr marL="342900" marR="0" lvl="0" indent="-342900" algn="l" defTabSz="914400" rtl="0" eaLnBrk="1" fontAlgn="base" latinLnBrk="0" hangingPunct="1">
              <a:lnSpc>
                <a:spcPct val="100000"/>
              </a:lnSpc>
              <a:spcBef>
                <a:spcPct val="20000"/>
              </a:spcBef>
              <a:spcAft>
                <a:spcPct val="0"/>
              </a:spcAft>
              <a:buClr>
                <a:srgbClr val="0067C6"/>
              </a:buClr>
              <a:buSzPct val="130000"/>
              <a:buFont typeface="Arial" panose="020B0604020202020204" pitchFamily="34" charset="0"/>
              <a:buChar char="•"/>
              <a:tabLst/>
              <a:defRPr/>
            </a:pPr>
            <a:r>
              <a:rPr kumimoji="0" lang="en-US" sz="18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Re-notification/Re-authorization for ongoing services beyond dates previously approved require re-notification/re-authorization within 24 hours or one working day of the last approved date or update due date.</a:t>
            </a: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19360107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8742" y="101600"/>
            <a:ext cx="6540008" cy="904240"/>
          </a:xfrm>
        </p:spPr>
        <p:txBody>
          <a:bodyPr/>
          <a:lstStyle/>
          <a:p>
            <a:pPr algn="ctr"/>
            <a:r>
              <a:rPr lang="en-US" sz="2800" dirty="0">
                <a:solidFill>
                  <a:schemeClr val="bg1"/>
                </a:solidFill>
                <a:ea typeface="+mn-ea"/>
              </a:rPr>
              <a:t>Medicare Advantage Care Management</a:t>
            </a:r>
            <a:br>
              <a:rPr lang="en-US" sz="2800" dirty="0">
                <a:solidFill>
                  <a:schemeClr val="bg1"/>
                </a:solidFill>
                <a:ea typeface="+mn-ea"/>
              </a:rPr>
            </a:br>
            <a:r>
              <a:rPr lang="en-US" sz="2800" dirty="0">
                <a:solidFill>
                  <a:schemeClr val="bg1"/>
                </a:solidFill>
                <a:ea typeface="+mn-ea"/>
              </a:rPr>
              <a:t>Turnaround Times Standards </a:t>
            </a:r>
          </a:p>
        </p:txBody>
      </p:sp>
      <p:sp>
        <p:nvSpPr>
          <p:cNvPr id="7" name="Content Placeholder 2"/>
          <p:cNvSpPr txBox="1">
            <a:spLocks/>
          </p:cNvSpPr>
          <p:nvPr/>
        </p:nvSpPr>
        <p:spPr>
          <a:xfrm>
            <a:off x="-125835" y="1576474"/>
            <a:ext cx="7620494" cy="4662274"/>
          </a:xfrm>
          <a:prstGeom prst="rect">
            <a:avLst/>
          </a:prstGeom>
        </p:spPr>
        <p:txBody>
          <a:bodyPr/>
          <a:lstStyle>
            <a:lvl1pPr marL="342900" indent="-342900" algn="l" defTabSz="457200" rtl="0" eaLnBrk="1" latinLnBrk="0" hangingPunct="1">
              <a:spcBef>
                <a:spcPct val="20000"/>
              </a:spcBef>
              <a:buSzPct val="100000"/>
              <a:buFontTx/>
              <a:buBlip>
                <a:blip r:embed="rId2"/>
              </a:buBlip>
              <a:defRPr sz="2200" kern="1200">
                <a:solidFill>
                  <a:schemeClr val="tx1">
                    <a:lumMod val="75000"/>
                    <a:lumOff val="25000"/>
                  </a:schemeClr>
                </a:solidFill>
                <a:latin typeface="+mn-lt"/>
                <a:ea typeface="+mn-ea"/>
                <a:cs typeface="+mn-cs"/>
              </a:defRPr>
            </a:lvl1pPr>
            <a:lvl2pPr marL="649224" indent="-285750" algn="l" defTabSz="457200" rtl="0" eaLnBrk="1" latinLnBrk="0" hangingPunct="1">
              <a:spcBef>
                <a:spcPct val="20000"/>
              </a:spcBef>
              <a:buSzPct val="100000"/>
              <a:buFont typeface="Lucida Grande"/>
              <a:buChar char="•"/>
              <a:defRPr sz="2000" kern="1200">
                <a:solidFill>
                  <a:schemeClr val="tx1">
                    <a:lumMod val="50000"/>
                    <a:lumOff val="50000"/>
                  </a:schemeClr>
                </a:solidFill>
                <a:latin typeface="+mn-lt"/>
                <a:ea typeface="+mn-ea"/>
                <a:cs typeface="+mn-cs"/>
              </a:defRPr>
            </a:lvl2pPr>
            <a:lvl3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3pPr>
            <a:lvl4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4pPr>
            <a:lvl5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Pct val="100000"/>
              <a:buFontTx/>
              <a:buNone/>
              <a:tabLst/>
              <a:defRPr/>
            </a:pPr>
            <a:r>
              <a:rPr kumimoji="0" lang="en-US" sz="2000" b="0" i="0" u="none" strike="noStrike" kern="1200" cap="none" spc="0" normalizeH="0" baseline="0" noProof="0" dirty="0">
                <a:ln>
                  <a:noFill/>
                </a:ln>
                <a:solidFill>
                  <a:srgbClr val="026AB2"/>
                </a:solidFill>
                <a:effectLst/>
                <a:uLnTx/>
                <a:uFillTx/>
                <a:latin typeface="Avenir Book"/>
                <a:ea typeface="+mn-ea"/>
                <a:cs typeface="Avenir Book"/>
              </a:rPr>
              <a:t>  </a:t>
            </a:r>
            <a:r>
              <a:rPr kumimoji="0" lang="en-US" sz="2400" b="1"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Turnaround times (TAT)</a:t>
            </a:r>
          </a:p>
          <a:p>
            <a:pPr marL="363474" marR="0" lvl="1" indent="0" algn="l" defTabSz="457200" rtl="0" eaLnBrk="1" fontAlgn="auto" latinLnBrk="0" hangingPunct="1">
              <a:lnSpc>
                <a:spcPct val="100000"/>
              </a:lnSpc>
              <a:spcBef>
                <a:spcPct val="20000"/>
              </a:spcBef>
              <a:spcAft>
                <a:spcPts val="0"/>
              </a:spcAft>
              <a:buClrTx/>
              <a:buSzPct val="100000"/>
              <a:buFont typeface="Lucida Grande"/>
              <a:buNone/>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CMS turnaround times take precedence over any other review entity. </a:t>
            </a:r>
          </a:p>
          <a:p>
            <a:pPr marL="1252538" marR="0" lvl="2"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Standard review: 14 days</a:t>
            </a:r>
          </a:p>
          <a:p>
            <a:pPr marL="1252538" marR="0" lvl="2"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Post Service review: 30 days</a:t>
            </a:r>
          </a:p>
          <a:p>
            <a:pPr marL="1252538" marR="0" lvl="2"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Provider *Expedited (Urgent) review: 72 hours </a:t>
            </a:r>
          </a:p>
          <a:p>
            <a:pPr marL="395288"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1400" b="1" i="1"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395288"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400" b="1" i="1"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*MD must attest that applying the standard timeframe for making a determination would seriously jeopardize the life or health of the member or their ability to regain maximum function.</a:t>
            </a:r>
          </a:p>
          <a:p>
            <a:pPr marL="966788" marR="0" lvl="2" indent="0" algn="l" defTabSz="457200" rtl="0" eaLnBrk="1" fontAlgn="auto" latinLnBrk="0" hangingPunct="1">
              <a:lnSpc>
                <a:spcPct val="100000"/>
              </a:lnSpc>
              <a:spcBef>
                <a:spcPct val="20000"/>
              </a:spcBef>
              <a:spcAft>
                <a:spcPts val="0"/>
              </a:spcAft>
              <a:buClrTx/>
              <a:buSzTx/>
              <a:buFont typeface="Lucida Grande"/>
              <a:buNone/>
              <a:tabLst/>
              <a:defRPr/>
            </a:pPr>
            <a:endPar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395288"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395288" marR="0" lvl="0" indent="0" defTabSz="457200" rtl="0" eaLnBrk="1" fontAlgn="auto" latinLnBrk="0" hangingPunct="1">
              <a:lnSpc>
                <a:spcPct val="100000"/>
              </a:lnSpc>
              <a:spcBef>
                <a:spcPct val="20000"/>
              </a:spcBef>
              <a:spcAft>
                <a:spcPts val="0"/>
              </a:spcAft>
              <a:buClrTx/>
              <a:buSzPct val="100000"/>
              <a:buFontTx/>
              <a:buNone/>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While we have standard TAT requirements outlined, the Medicare Advantage GOAL is to complete requests as timely as possible to best meet our member needs. </a:t>
            </a:r>
          </a:p>
          <a:p>
            <a:pPr marL="395288" marR="0" lvl="0" indent="0" algn="ctr" defTabSz="457200" rtl="0" eaLnBrk="1" fontAlgn="auto" latinLnBrk="0" hangingPunct="1">
              <a:lnSpc>
                <a:spcPct val="100000"/>
              </a:lnSpc>
              <a:spcBef>
                <a:spcPct val="20000"/>
              </a:spcBef>
              <a:spcAft>
                <a:spcPts val="0"/>
              </a:spcAft>
              <a:buClrTx/>
              <a:buSzPct val="100000"/>
              <a:buFontTx/>
              <a:buNone/>
              <a:tabLst/>
              <a:defRPr/>
            </a:pPr>
            <a:endParaRPr kumimoji="0" lang="en-US" sz="1600" b="0" i="0" u="none" strike="noStrike" kern="1200" cap="none" spc="0" normalizeH="0" baseline="0" noProof="0" dirty="0">
              <a:ln>
                <a:noFill/>
              </a:ln>
              <a:solidFill>
                <a:srgbClr val="026AB2"/>
              </a:solidFill>
              <a:effectLst/>
              <a:uLnTx/>
              <a:uFillTx/>
              <a:latin typeface="Avenir Book"/>
              <a:ea typeface="+mn-ea"/>
              <a:cs typeface="Avenir Book"/>
            </a:endParaRP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641" y="1147976"/>
            <a:ext cx="2224036" cy="2052265"/>
          </a:xfrm>
          <a:prstGeom prst="rect">
            <a:avLst/>
          </a:prstGeom>
        </p:spPr>
      </p:pic>
      <p:sp>
        <p:nvSpPr>
          <p:cNvPr id="6" name="TextBox 5"/>
          <p:cNvSpPr txBox="1"/>
          <p:nvPr/>
        </p:nvSpPr>
        <p:spPr>
          <a:xfrm>
            <a:off x="721360" y="4399176"/>
            <a:ext cx="7315200" cy="914400"/>
          </a:xfrm>
          <a:prstGeom prst="rect">
            <a:avLst/>
          </a:prstGeom>
        </p:spPr>
        <p:txBody>
          <a:bodyPr vert="horz" wrap="non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8" name="TextBox 7"/>
          <p:cNvSpPr txBox="1"/>
          <p:nvPr/>
        </p:nvSpPr>
        <p:spPr>
          <a:xfrm>
            <a:off x="1523506" y="4724400"/>
            <a:ext cx="5110480" cy="914400"/>
          </a:xfrm>
          <a:prstGeom prst="rect">
            <a:avLst/>
          </a:prstGeom>
        </p:spPr>
        <p:txBody>
          <a:bodyPr vert="horz" wrap="non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Franklin Gothic Medium"/>
              <a:ea typeface="+mn-ea"/>
              <a:cs typeface="+mn-cs"/>
            </a:endParaRPr>
          </a:p>
        </p:txBody>
      </p:sp>
    </p:spTree>
    <p:extLst>
      <p:ext uri="{BB962C8B-B14F-4D97-AF65-F5344CB8AC3E}">
        <p14:creationId xmlns:p14="http://schemas.microsoft.com/office/powerpoint/2010/main" val="3511554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8742" y="95534"/>
            <a:ext cx="7038721" cy="849346"/>
          </a:xfrm>
        </p:spPr>
        <p:txBody>
          <a:bodyPr/>
          <a:lstStyle/>
          <a:p>
            <a:pPr algn="ctr"/>
            <a:r>
              <a:rPr lang="en-US" sz="2800" dirty="0">
                <a:solidFill>
                  <a:schemeClr val="bg1"/>
                </a:solidFill>
                <a:ea typeface="+mn-ea"/>
              </a:rPr>
              <a:t>Medicare Advantage Care Management Provider Appeals</a:t>
            </a:r>
          </a:p>
        </p:txBody>
      </p:sp>
      <p:sp>
        <p:nvSpPr>
          <p:cNvPr id="7" name="Content Placeholder 2"/>
          <p:cNvSpPr txBox="1">
            <a:spLocks/>
          </p:cNvSpPr>
          <p:nvPr/>
        </p:nvSpPr>
        <p:spPr>
          <a:xfrm>
            <a:off x="232011" y="1323833"/>
            <a:ext cx="8853266" cy="4861814"/>
          </a:xfrm>
          <a:prstGeom prst="rect">
            <a:avLst/>
          </a:prstGeom>
        </p:spPr>
        <p:txBody>
          <a:bodyPr/>
          <a:lstStyle>
            <a:lvl1pPr marL="342900" indent="-342900" algn="l" defTabSz="457200" rtl="0" eaLnBrk="1" latinLnBrk="0" hangingPunct="1">
              <a:spcBef>
                <a:spcPct val="20000"/>
              </a:spcBef>
              <a:buSzPct val="100000"/>
              <a:buFontTx/>
              <a:buBlip>
                <a:blip r:embed="rId2"/>
              </a:buBlip>
              <a:defRPr sz="2200" kern="1200">
                <a:solidFill>
                  <a:schemeClr val="tx1">
                    <a:lumMod val="75000"/>
                    <a:lumOff val="25000"/>
                  </a:schemeClr>
                </a:solidFill>
                <a:latin typeface="+mn-lt"/>
                <a:ea typeface="+mn-ea"/>
                <a:cs typeface="+mn-cs"/>
              </a:defRPr>
            </a:lvl1pPr>
            <a:lvl2pPr marL="649224" indent="-285750" algn="l" defTabSz="457200" rtl="0" eaLnBrk="1" latinLnBrk="0" hangingPunct="1">
              <a:spcBef>
                <a:spcPct val="20000"/>
              </a:spcBef>
              <a:buSzPct val="100000"/>
              <a:buFont typeface="Lucida Grande"/>
              <a:buChar char="•"/>
              <a:defRPr sz="2000" kern="1200">
                <a:solidFill>
                  <a:schemeClr val="tx1">
                    <a:lumMod val="50000"/>
                    <a:lumOff val="50000"/>
                  </a:schemeClr>
                </a:solidFill>
                <a:latin typeface="+mn-lt"/>
                <a:ea typeface="+mn-ea"/>
                <a:cs typeface="+mn-cs"/>
              </a:defRPr>
            </a:lvl2pPr>
            <a:lvl3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3pPr>
            <a:lvl4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4pPr>
            <a:lvl5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marR="0" lvl="0" indent="0" algn="ctr" defTabSz="457200" rtl="0" eaLnBrk="1" fontAlgn="auto" latinLnBrk="0" hangingPunct="1">
              <a:lnSpc>
                <a:spcPct val="100000"/>
              </a:lnSpc>
              <a:spcBef>
                <a:spcPct val="20000"/>
              </a:spcBef>
              <a:spcAft>
                <a:spcPts val="0"/>
              </a:spcAft>
              <a:buClrTx/>
              <a:buSzPct val="100000"/>
              <a:buFontTx/>
              <a:buNone/>
              <a:tabLst/>
              <a:defRPr/>
            </a:pPr>
            <a:r>
              <a:rPr kumimoji="0" lang="en-US" sz="2400" b="1"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Peer-to-Peer discussion (MD to MD)</a:t>
            </a: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When services were already rendered and there was no additional Member financial responsibility, these will be processed as Provider appeals. </a:t>
            </a: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One (1) peer-to-peer conversation and one (1) level of Provider appeal are permitted during this process, followed by binding arbitration. This process includes inpatient services with adverse determinations and the Member was discharged from the hospital. </a:t>
            </a: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lang="en-US" sz="1400" dirty="0">
              <a:solidFill>
                <a:srgbClr val="026AB2"/>
              </a:solidFill>
              <a:latin typeface="Arial Nova" panose="020B0504020202020204" pitchFamily="34" charset="0"/>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400" b="1"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A peer-to-peer will not be scheduled if a written appeal has been submitted.</a:t>
            </a: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0" marR="0" lvl="0" indent="0" algn="ctr" defTabSz="457200" rtl="0" eaLnBrk="1" fontAlgn="auto" latinLnBrk="0" hangingPunct="1">
              <a:lnSpc>
                <a:spcPct val="100000"/>
              </a:lnSpc>
              <a:spcBef>
                <a:spcPct val="20000"/>
              </a:spcBef>
              <a:spcAft>
                <a:spcPts val="0"/>
              </a:spcAft>
              <a:buClrTx/>
              <a:buSzPct val="100000"/>
              <a:buFontTx/>
              <a:buNone/>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To initiate and schedule call 1-800-924-7141</a:t>
            </a:r>
          </a:p>
          <a:p>
            <a:pPr marL="0" marR="0" lvl="0" indent="0" algn="ctr" defTabSz="457200" rtl="0" eaLnBrk="1" fontAlgn="auto" latinLnBrk="0" hangingPunct="1">
              <a:lnSpc>
                <a:spcPct val="100000"/>
              </a:lnSpc>
              <a:spcBef>
                <a:spcPct val="20000"/>
              </a:spcBef>
              <a:spcAft>
                <a:spcPts val="0"/>
              </a:spcAft>
              <a:buClrTx/>
              <a:buSzPct val="100000"/>
              <a:buFontTx/>
              <a:buNone/>
              <a:tabLst/>
              <a:defRPr/>
            </a:pPr>
            <a:endParaRPr kumimoji="0" lang="en-US" sz="1400" b="0" i="0" u="none" strike="noStrike" kern="1200" cap="none" spc="0" normalizeH="0" baseline="0" noProof="0" dirty="0">
              <a:ln>
                <a:noFill/>
              </a:ln>
              <a:solidFill>
                <a:srgbClr val="1F497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ct val="20000"/>
              </a:spcBef>
              <a:spcAft>
                <a:spcPts val="0"/>
              </a:spcAft>
              <a:buClrTx/>
              <a:buSzPct val="100000"/>
              <a:buFontTx/>
              <a:buNone/>
              <a:tabLst/>
              <a:defRPr/>
            </a:pPr>
            <a:endParaRPr kumimoji="0" lang="en-US" sz="1400" b="0" i="0" u="none" strike="noStrike" kern="1200" cap="none" spc="0" normalizeH="0" baseline="0" noProof="0" dirty="0">
              <a:ln>
                <a:noFill/>
              </a:ln>
              <a:solidFill>
                <a:srgbClr val="1F497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ct val="20000"/>
              </a:spcBef>
              <a:spcAft>
                <a:spcPts val="0"/>
              </a:spcAft>
              <a:buClrTx/>
              <a:buSzPct val="100000"/>
              <a:buFontTx/>
              <a:buNone/>
              <a:tabLst/>
              <a:defRPr/>
            </a:pPr>
            <a:endParaRPr kumimoji="0" lang="en-US" sz="1400" b="0" i="0" u="none" strike="noStrike" kern="1200" cap="none" spc="0" normalizeH="0" baseline="0" noProof="0" dirty="0">
              <a:ln>
                <a:noFill/>
              </a:ln>
              <a:solidFill>
                <a:srgbClr val="1F497D"/>
              </a:solidFill>
              <a:effectLst/>
              <a:uLnTx/>
              <a:uFillTx/>
              <a:latin typeface="Times New Roman" panose="02020603050405020304" pitchFamily="18" charset="0"/>
              <a:ea typeface="+mn-ea"/>
              <a:cs typeface="Times New Roman" panose="02020603050405020304" pitchFamily="18" charset="0"/>
            </a:endParaRPr>
          </a:p>
          <a:p>
            <a:pPr marL="363474" marR="0" lvl="1" indent="0" algn="l" defTabSz="457200" rtl="0" eaLnBrk="1" fontAlgn="auto" latinLnBrk="0" hangingPunct="1">
              <a:lnSpc>
                <a:spcPct val="100000"/>
              </a:lnSpc>
              <a:spcBef>
                <a:spcPct val="20000"/>
              </a:spcBef>
              <a:spcAft>
                <a:spcPts val="0"/>
              </a:spcAft>
              <a:buClrTx/>
              <a:buSzPct val="100000"/>
              <a:buFont typeface="Lucida Grande"/>
              <a:buNone/>
              <a:tabLst/>
              <a:defRPr/>
            </a:pPr>
            <a:endParaRPr kumimoji="0" lang="en-US" sz="2600" b="0" i="0" u="none" strike="noStrike" kern="1200" cap="none" spc="0" normalizeH="0" baseline="0" noProof="0" dirty="0">
              <a:ln>
                <a:noFill/>
              </a:ln>
              <a:solidFill>
                <a:srgbClr val="026AB2"/>
              </a:solidFill>
              <a:effectLst/>
              <a:uLnTx/>
              <a:uFillTx/>
              <a:latin typeface="Avenir Book"/>
              <a:ea typeface="+mn-ea"/>
              <a:cs typeface="Avenir Book"/>
            </a:endParaRP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548" y="4475777"/>
            <a:ext cx="2731089" cy="1774300"/>
          </a:xfrm>
          <a:prstGeom prst="rect">
            <a:avLst/>
          </a:prstGeom>
        </p:spPr>
      </p:pic>
    </p:spTree>
    <p:extLst>
      <p:ext uri="{BB962C8B-B14F-4D97-AF65-F5344CB8AC3E}">
        <p14:creationId xmlns:p14="http://schemas.microsoft.com/office/powerpoint/2010/main" val="2796098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0814" y="34018"/>
            <a:ext cx="7268370" cy="689111"/>
          </a:xfrm>
        </p:spPr>
        <p:txBody>
          <a:bodyPr/>
          <a:lstStyle/>
          <a:p>
            <a:pPr algn="ctr"/>
            <a:r>
              <a:rPr lang="en-US" sz="2800" dirty="0">
                <a:solidFill>
                  <a:schemeClr val="bg1"/>
                </a:solidFill>
                <a:ea typeface="+mn-ea"/>
              </a:rPr>
              <a:t>Medicare Advantage Member Appeal vs. Provider Appeal</a:t>
            </a:r>
          </a:p>
        </p:txBody>
      </p:sp>
      <p:sp>
        <p:nvSpPr>
          <p:cNvPr id="6" name="Content Placeholder 2"/>
          <p:cNvSpPr txBox="1">
            <a:spLocks/>
          </p:cNvSpPr>
          <p:nvPr/>
        </p:nvSpPr>
        <p:spPr>
          <a:xfrm>
            <a:off x="198640" y="1147660"/>
            <a:ext cx="8945360" cy="5160861"/>
          </a:xfrm>
          <a:prstGeom prst="rect">
            <a:avLst/>
          </a:prstGeom>
        </p:spPr>
        <p:txBody>
          <a:bodyPr/>
          <a:lstStyle>
            <a:lvl1pPr marL="342900" indent="-342900" algn="l" defTabSz="457200" rtl="0" eaLnBrk="1" latinLnBrk="0" hangingPunct="1">
              <a:spcBef>
                <a:spcPct val="20000"/>
              </a:spcBef>
              <a:buSzPct val="100000"/>
              <a:buFontTx/>
              <a:buBlip>
                <a:blip r:embed="rId2"/>
              </a:buBlip>
              <a:defRPr sz="2200" kern="1200">
                <a:solidFill>
                  <a:schemeClr val="tx1">
                    <a:lumMod val="75000"/>
                    <a:lumOff val="25000"/>
                  </a:schemeClr>
                </a:solidFill>
                <a:latin typeface="+mn-lt"/>
                <a:ea typeface="+mn-ea"/>
                <a:cs typeface="+mn-cs"/>
              </a:defRPr>
            </a:lvl1pPr>
            <a:lvl2pPr marL="649224" indent="-285750" algn="l" defTabSz="457200" rtl="0" eaLnBrk="1" latinLnBrk="0" hangingPunct="1">
              <a:spcBef>
                <a:spcPct val="20000"/>
              </a:spcBef>
              <a:buSzPct val="100000"/>
              <a:buFont typeface="Lucida Grande"/>
              <a:buChar char="•"/>
              <a:defRPr sz="2000" kern="1200">
                <a:solidFill>
                  <a:schemeClr val="tx1">
                    <a:lumMod val="50000"/>
                    <a:lumOff val="50000"/>
                  </a:schemeClr>
                </a:solidFill>
                <a:latin typeface="+mn-lt"/>
                <a:ea typeface="+mn-ea"/>
                <a:cs typeface="+mn-cs"/>
              </a:defRPr>
            </a:lvl2pPr>
            <a:lvl3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3pPr>
            <a:lvl4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4pPr>
            <a:lvl5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Pct val="100000"/>
              <a:buFontTx/>
              <a:buNone/>
              <a:tabLst/>
              <a:defRPr/>
            </a:pPr>
            <a:r>
              <a:rPr kumimoji="0" lang="en-US" sz="2400" b="1"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Provider Appeals  </a:t>
            </a: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These are considered </a:t>
            </a:r>
            <a:r>
              <a:rPr kumimoji="0" lang="en-US" sz="1600" b="0" i="0" u="sng"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Post-Service</a:t>
            </a: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 medical necessity appeals.</a:t>
            </a: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600" b="0" i="1"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If the service has not been rendered you may appeal on behalf of the member by following the member appeal process.</a:t>
            </a: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  </a:t>
            </a: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Per CMS guidelines, contract providers do not have appeal rights. However, BlueCross has a contractual provider appeals process if a provider disagrees with a determination post-service or payment.</a:t>
            </a:r>
          </a:p>
          <a:p>
            <a:pPr marL="342900" marR="0" lvl="0"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Reference: </a:t>
            </a:r>
            <a:r>
              <a:rPr kumimoji="0" lang="en-US" sz="1400" b="1" i="0" u="sng"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CMS Medicare Managed Care Manual Chapter 13.</a:t>
            </a:r>
          </a:p>
          <a:p>
            <a:pPr marL="342900" marR="0" lvl="0"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Please reference your provider Determination Notice for instructions on your appeal options and how to submit a provider appeal.</a:t>
            </a: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Requests for a Provider Appeal must be received in writing within 60 days from date on the Determination Notice</a:t>
            </a:r>
          </a:p>
          <a:p>
            <a:pPr marL="342900" marR="0" lvl="0"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Appeal timeframes depend on whether the request is pre or post service.</a:t>
            </a:r>
          </a:p>
          <a:p>
            <a:pPr marL="857250" marR="0" lvl="2" indent="-285750" algn="l" defTabSz="457200" rtl="0" eaLnBrk="1" fontAlgn="auto" latinLnBrk="0" hangingPunct="1">
              <a:lnSpc>
                <a:spcPct val="100000"/>
              </a:lnSpc>
              <a:spcBef>
                <a:spcPct val="20000"/>
              </a:spcBef>
              <a:spcAft>
                <a:spcPts val="0"/>
              </a:spcAft>
              <a:buClrTx/>
              <a:buSzTx/>
              <a:buFontTx/>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30 days for pre-service/ authorization appeals.</a:t>
            </a:r>
          </a:p>
          <a:p>
            <a:pPr marL="857250" marR="0" lvl="2" indent="-285750" algn="l" defTabSz="457200" rtl="0" eaLnBrk="1" fontAlgn="auto" latinLnBrk="0" hangingPunct="1">
              <a:lnSpc>
                <a:spcPct val="100000"/>
              </a:lnSpc>
              <a:spcBef>
                <a:spcPct val="20000"/>
              </a:spcBef>
              <a:spcAft>
                <a:spcPts val="0"/>
              </a:spcAft>
              <a:buClrTx/>
              <a:buSzTx/>
              <a:buFontTx/>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60 days for claims/payment appeals.</a:t>
            </a:r>
          </a:p>
          <a:p>
            <a:pPr marL="342900" marR="0" lvl="0"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endParaRPr kumimoji="0" lang="en-US" sz="1800" b="0" i="0" u="none" strike="noStrike" kern="1200" cap="none" spc="0" normalizeH="0" baseline="0" noProof="0" dirty="0">
              <a:ln>
                <a:noFill/>
              </a:ln>
              <a:solidFill>
                <a:srgbClr val="026AB2"/>
              </a:solidFill>
              <a:effectLst/>
              <a:uLnTx/>
              <a:uFillTx/>
              <a:latin typeface="Avenir Book"/>
              <a:ea typeface="+mn-ea"/>
              <a:cs typeface="Avenir Book"/>
            </a:endParaRP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3449172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8741" y="0"/>
            <a:ext cx="6919817" cy="980231"/>
          </a:xfrm>
        </p:spPr>
        <p:txBody>
          <a:bodyPr/>
          <a:lstStyle/>
          <a:p>
            <a:pPr algn="ctr"/>
            <a:r>
              <a:rPr lang="en-US" sz="2800" dirty="0">
                <a:solidFill>
                  <a:schemeClr val="bg1"/>
                </a:solidFill>
                <a:ea typeface="+mn-ea"/>
              </a:rPr>
              <a:t>Medicare Advantage Care Management</a:t>
            </a:r>
            <a:br>
              <a:rPr lang="en-US" sz="2800" dirty="0">
                <a:solidFill>
                  <a:schemeClr val="bg1"/>
                </a:solidFill>
                <a:ea typeface="+mn-ea"/>
              </a:rPr>
            </a:br>
            <a:r>
              <a:rPr lang="en-US" sz="2800" dirty="0">
                <a:solidFill>
                  <a:schemeClr val="bg1"/>
                </a:solidFill>
                <a:ea typeface="+mn-ea"/>
              </a:rPr>
              <a:t>Member Appeal</a:t>
            </a:r>
          </a:p>
        </p:txBody>
      </p:sp>
      <p:sp>
        <p:nvSpPr>
          <p:cNvPr id="6" name="Content Placeholder 2"/>
          <p:cNvSpPr txBox="1">
            <a:spLocks/>
          </p:cNvSpPr>
          <p:nvPr/>
        </p:nvSpPr>
        <p:spPr>
          <a:xfrm>
            <a:off x="156978" y="1041542"/>
            <a:ext cx="8830044" cy="5570345"/>
          </a:xfrm>
          <a:prstGeom prst="rect">
            <a:avLst/>
          </a:prstGeom>
        </p:spPr>
        <p:txBody>
          <a:bodyPr/>
          <a:lstStyle>
            <a:lvl1pPr marL="342900" indent="-342900" algn="l" defTabSz="457200" rtl="0" eaLnBrk="1" latinLnBrk="0" hangingPunct="1">
              <a:spcBef>
                <a:spcPct val="20000"/>
              </a:spcBef>
              <a:buSzPct val="100000"/>
              <a:buFontTx/>
              <a:buBlip>
                <a:blip r:embed="rId2"/>
              </a:buBlip>
              <a:defRPr sz="2200" kern="1200">
                <a:solidFill>
                  <a:schemeClr val="tx1">
                    <a:lumMod val="75000"/>
                    <a:lumOff val="25000"/>
                  </a:schemeClr>
                </a:solidFill>
                <a:latin typeface="+mn-lt"/>
                <a:ea typeface="+mn-ea"/>
                <a:cs typeface="+mn-cs"/>
              </a:defRPr>
            </a:lvl1pPr>
            <a:lvl2pPr marL="649224" indent="-285750" algn="l" defTabSz="457200" rtl="0" eaLnBrk="1" latinLnBrk="0" hangingPunct="1">
              <a:spcBef>
                <a:spcPct val="20000"/>
              </a:spcBef>
              <a:buSzPct val="100000"/>
              <a:buFont typeface="Lucida Grande"/>
              <a:buChar char="•"/>
              <a:defRPr sz="2000" kern="1200">
                <a:solidFill>
                  <a:schemeClr val="tx1">
                    <a:lumMod val="50000"/>
                    <a:lumOff val="50000"/>
                  </a:schemeClr>
                </a:solidFill>
                <a:latin typeface="+mn-lt"/>
                <a:ea typeface="+mn-ea"/>
                <a:cs typeface="+mn-cs"/>
              </a:defRPr>
            </a:lvl2pPr>
            <a:lvl3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3pPr>
            <a:lvl4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4pPr>
            <a:lvl5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Pct val="100000"/>
              <a:buFontTx/>
              <a:buNone/>
              <a:tabLst/>
              <a:defRPr/>
            </a:pPr>
            <a:r>
              <a:rPr kumimoji="0" lang="en-US" sz="2400" b="1"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Member Appeals</a:t>
            </a:r>
          </a:p>
          <a:p>
            <a:pPr marL="0" marR="0" lvl="0" indent="0" algn="ctr" defTabSz="457200" rtl="0" eaLnBrk="1" fontAlgn="auto" latinLnBrk="0" hangingPunct="1">
              <a:lnSpc>
                <a:spcPct val="100000"/>
              </a:lnSpc>
              <a:spcBef>
                <a:spcPct val="20000"/>
              </a:spcBef>
              <a:spcAft>
                <a:spcPts val="0"/>
              </a:spcAft>
              <a:buClrTx/>
              <a:buSzPct val="100000"/>
              <a:buFontTx/>
              <a:buNone/>
              <a:tabLst/>
              <a:defRPr/>
            </a:pPr>
            <a:endParaRPr kumimoji="0" lang="en-US" sz="20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r>
              <a:rPr kumimoji="0" lang="en-US" sz="1600" i="0" u="sng"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These are considered Pre-Service medical necessity appeals:</a:t>
            </a: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1600" i="0" u="sng"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Can be filed if a member or appointed representative disagrees with a </a:t>
            </a:r>
            <a:r>
              <a:rPr kumimoji="0" lang="en-US" sz="1400" b="0" i="0" u="sng"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pre-service denial </a:t>
            </a: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or claim payment decision. The PCP or treating physician can file on a member’s behalf for pre-service denials within 60 days of the Determination Notice.</a:t>
            </a:r>
          </a:p>
          <a:p>
            <a:pPr marL="342900" marR="0" lvl="0"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Appeal review timeframes depend on the member’s needs :</a:t>
            </a:r>
          </a:p>
          <a:p>
            <a:pPr marL="857250" marR="0" lvl="2"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72 hours for expedited appeals </a:t>
            </a:r>
          </a:p>
          <a:p>
            <a:pPr marL="857250" marR="0" lvl="2"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30 days for standard pre-service appeals</a:t>
            </a:r>
          </a:p>
          <a:p>
            <a:pPr marL="857250" marR="0" lvl="2"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60 days for claims/payment appeals</a:t>
            </a:r>
          </a:p>
          <a:p>
            <a:pPr marL="342900" marR="0" lvl="0"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A 14-day extension can be granted if:</a:t>
            </a:r>
          </a:p>
          <a:p>
            <a:pPr marL="857250" marR="0" lvl="2"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The member has a justifiable reason for filing late</a:t>
            </a:r>
          </a:p>
          <a:p>
            <a:pPr marL="857250" marR="0" lvl="2"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The plan needs to request information to support the member’s appeal</a:t>
            </a:r>
          </a:p>
          <a:p>
            <a:pPr marL="857250" marR="0" lvl="2"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The member wants to submit additional information</a:t>
            </a:r>
          </a:p>
          <a:p>
            <a:pPr marL="342900" marR="0" lvl="0"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If a case is upheld (fully or partial):</a:t>
            </a:r>
          </a:p>
          <a:p>
            <a:pPr marL="857250" marR="0" lvl="2"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The appeal requestor is notified of the decision, and the case is reviewed by the Independent Reviewer Entity (IRE). After the IRE makes a decision, the plan updates the case accordingly.</a:t>
            </a:r>
          </a:p>
          <a:p>
            <a:pPr marL="342900" marR="0" lvl="0" indent="-342900" algn="l" defTabSz="4572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If a case is overturned:</a:t>
            </a:r>
          </a:p>
          <a:p>
            <a:pPr marL="857250" marR="0" lvl="2"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The case is updated to approve or pay (effectuate), and the requestor is notified before the case is closed.</a:t>
            </a: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1800" b="0" i="0" u="none" strike="noStrike" kern="1200" cap="none" spc="0" normalizeH="0" baseline="0" noProof="0" dirty="0">
              <a:ln>
                <a:noFill/>
              </a:ln>
              <a:solidFill>
                <a:srgbClr val="026AB2"/>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2200" b="0" i="0" u="none" strike="noStrike" kern="1200" cap="none" spc="0" normalizeH="0" baseline="0" noProof="0" dirty="0">
              <a:ln>
                <a:noFill/>
              </a:ln>
              <a:solidFill>
                <a:srgbClr val="026AB2"/>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1800" b="0" i="0" u="none" strike="noStrike" kern="1200" cap="none" spc="0" normalizeH="0" baseline="0" noProof="0" dirty="0">
              <a:ln>
                <a:noFill/>
              </a:ln>
              <a:solidFill>
                <a:srgbClr val="026AB2"/>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endParaRP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3153479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337" y="1435100"/>
            <a:ext cx="5924767" cy="4712328"/>
          </a:xfrm>
        </p:spPr>
        <p:txBody>
          <a:bodyPr>
            <a:normAutofit/>
          </a:bodyPr>
          <a:lstStyle/>
          <a:p>
            <a:pPr>
              <a:buFont typeface="Arial" panose="020B0604020202020204" pitchFamily="34" charset="0"/>
              <a:buChar char="•"/>
            </a:pPr>
            <a:r>
              <a:rPr lang="en-US" sz="2400" b="1" dirty="0">
                <a:latin typeface="Arial Nova" panose="020B0504020202020204" pitchFamily="34" charset="0"/>
                <a:cs typeface="Times New Roman" panose="02020603050405020304" pitchFamily="18" charset="0"/>
              </a:rPr>
              <a:t>Population Health Management Team </a:t>
            </a:r>
          </a:p>
          <a:p>
            <a:pPr lvl="1">
              <a:buFont typeface="Arial" panose="020B0604020202020204" pitchFamily="34" charset="0"/>
              <a:buChar char="•"/>
            </a:pPr>
            <a:r>
              <a:rPr lang="en-US" sz="1400" dirty="0">
                <a:solidFill>
                  <a:srgbClr val="026AB2"/>
                </a:solidFill>
                <a:latin typeface="Arial Nova" panose="020B0504020202020204" pitchFamily="34" charset="0"/>
                <a:cs typeface="Times New Roman" panose="02020603050405020304" pitchFamily="18" charset="0"/>
              </a:rPr>
              <a:t>Fully integrated, multi-disciplinary medical and behavioral care team</a:t>
            </a:r>
          </a:p>
          <a:p>
            <a:pPr lvl="1">
              <a:buFont typeface="Arial" panose="020B0604020202020204" pitchFamily="34" charset="0"/>
              <a:buChar char="•"/>
            </a:pPr>
            <a:r>
              <a:rPr lang="en-US" sz="1400" dirty="0">
                <a:solidFill>
                  <a:srgbClr val="026AB2"/>
                </a:solidFill>
                <a:latin typeface="Arial Nova" panose="020B0504020202020204" pitchFamily="34" charset="0"/>
                <a:cs typeface="Times New Roman" panose="02020603050405020304" pitchFamily="18" charset="0"/>
              </a:rPr>
              <a:t>Licensed clinicians with case management certification</a:t>
            </a:r>
          </a:p>
          <a:p>
            <a:pPr lvl="1">
              <a:buFont typeface="Arial" panose="020B0604020202020204" pitchFamily="34" charset="0"/>
              <a:buChar char="•"/>
            </a:pPr>
            <a:r>
              <a:rPr lang="en-US" sz="1400" dirty="0">
                <a:solidFill>
                  <a:srgbClr val="026AB2"/>
                </a:solidFill>
                <a:latin typeface="Arial Nova" panose="020B0504020202020204" pitchFamily="34" charset="0"/>
                <a:cs typeface="Times New Roman" panose="02020603050405020304" pitchFamily="18" charset="0"/>
              </a:rPr>
              <a:t>Specialized support (Social Work, Dietitian, Clinical Pharmacist)</a:t>
            </a:r>
          </a:p>
          <a:p>
            <a:r>
              <a:rPr lang="en-US" sz="2400" b="1" dirty="0">
                <a:latin typeface="Arial Nova" panose="020B0504020202020204" pitchFamily="34" charset="0"/>
                <a:cs typeface="Times New Roman" panose="02020603050405020304" pitchFamily="18" charset="0"/>
              </a:rPr>
              <a:t>Targeted Interventions</a:t>
            </a:r>
          </a:p>
          <a:p>
            <a:pPr lvl="1">
              <a:buFont typeface="Arial" panose="020B0604020202020204" pitchFamily="34" charset="0"/>
              <a:buChar char="•"/>
            </a:pPr>
            <a:r>
              <a:rPr lang="en-US" sz="1400" dirty="0">
                <a:solidFill>
                  <a:srgbClr val="026AB2"/>
                </a:solidFill>
                <a:latin typeface="Arial Nova" panose="020B0504020202020204" pitchFamily="34" charset="0"/>
                <a:cs typeface="Times New Roman" panose="02020603050405020304" pitchFamily="18" charset="0"/>
              </a:rPr>
              <a:t>Identification of barriers affecting adherence with your plan of care</a:t>
            </a:r>
          </a:p>
          <a:p>
            <a:pPr lvl="1">
              <a:buFont typeface="Arial" panose="020B0604020202020204" pitchFamily="34" charset="0"/>
              <a:buChar char="•"/>
            </a:pPr>
            <a:r>
              <a:rPr lang="en-US" sz="1400" dirty="0">
                <a:solidFill>
                  <a:srgbClr val="026AB2"/>
                </a:solidFill>
                <a:latin typeface="Arial Nova" panose="020B0504020202020204" pitchFamily="34" charset="0"/>
                <a:cs typeface="Times New Roman" panose="02020603050405020304" pitchFamily="18" charset="0"/>
              </a:rPr>
              <a:t>Coaching and support for behavior change, goal setting, and medication adherence</a:t>
            </a:r>
          </a:p>
          <a:p>
            <a:pPr lvl="1">
              <a:buFont typeface="Arial" panose="020B0604020202020204" pitchFamily="34" charset="0"/>
              <a:buChar char="•"/>
            </a:pPr>
            <a:r>
              <a:rPr lang="en-US" sz="1400" dirty="0">
                <a:solidFill>
                  <a:srgbClr val="026AB2"/>
                </a:solidFill>
                <a:latin typeface="Arial Nova" panose="020B0504020202020204" pitchFamily="34" charset="0"/>
                <a:cs typeface="Times New Roman" panose="02020603050405020304" pitchFamily="18" charset="0"/>
              </a:rPr>
              <a:t>Education and resources to empower your patients’ through increased knowledge of their health condition</a:t>
            </a:r>
          </a:p>
          <a:p>
            <a:pPr lvl="1">
              <a:buFont typeface="Arial" panose="020B0604020202020204" pitchFamily="34" charset="0"/>
              <a:buChar char="•"/>
            </a:pPr>
            <a:r>
              <a:rPr lang="en-US" sz="1400" dirty="0">
                <a:solidFill>
                  <a:srgbClr val="026AB2"/>
                </a:solidFill>
                <a:latin typeface="Arial Nova" panose="020B0504020202020204" pitchFamily="34" charset="0"/>
                <a:cs typeface="Times New Roman" panose="02020603050405020304" pitchFamily="18" charset="0"/>
              </a:rPr>
              <a:t>Connections and coordination with primary care, specialists and community resources</a:t>
            </a:r>
          </a:p>
          <a:p>
            <a:pPr lvl="1">
              <a:buFont typeface="Arial" panose="020B0604020202020204" pitchFamily="34" charset="0"/>
              <a:buChar char="•"/>
            </a:pPr>
            <a:r>
              <a:rPr lang="en-US" sz="1400" dirty="0">
                <a:solidFill>
                  <a:srgbClr val="026AB2"/>
                </a:solidFill>
                <a:latin typeface="Arial Nova" panose="020B0504020202020204" pitchFamily="34" charset="0"/>
                <a:cs typeface="Times New Roman" panose="02020603050405020304" pitchFamily="18" charset="0"/>
              </a:rPr>
              <a:t>Assistance with navigating complex health situations</a:t>
            </a:r>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
        <p:nvSpPr>
          <p:cNvPr id="5" name="Text Placeholder 4"/>
          <p:cNvSpPr>
            <a:spLocks noGrp="1"/>
          </p:cNvSpPr>
          <p:nvPr>
            <p:ph type="body" sz="quarter" idx="10"/>
          </p:nvPr>
        </p:nvSpPr>
        <p:spPr>
          <a:xfrm>
            <a:off x="817384" y="0"/>
            <a:ext cx="7152325" cy="1005839"/>
          </a:xfrm>
        </p:spPr>
        <p:txBody>
          <a:bodyPr>
            <a:noAutofit/>
          </a:bodyPr>
          <a:lstStyle/>
          <a:p>
            <a:pPr algn="ctr"/>
            <a:r>
              <a:rPr lang="en-US" sz="2800" dirty="0">
                <a:latin typeface="Franklin Gothic Book" panose="020B0503020102020204" pitchFamily="34" charset="0"/>
              </a:rPr>
              <a:t>Medicare Advantage Population Health</a:t>
            </a:r>
          </a:p>
          <a:p>
            <a:pPr algn="ctr"/>
            <a:r>
              <a:rPr lang="en-US" sz="2800" dirty="0">
                <a:latin typeface="Franklin Gothic Book" panose="020B0503020102020204" pitchFamily="34" charset="0"/>
              </a:rPr>
              <a:t>Overview</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105" y="1830045"/>
            <a:ext cx="2724558" cy="2582564"/>
          </a:xfrm>
          <a:prstGeom prst="rect">
            <a:avLst/>
          </a:prstGeom>
        </p:spPr>
      </p:pic>
    </p:spTree>
    <p:extLst>
      <p:ext uri="{BB962C8B-B14F-4D97-AF65-F5344CB8AC3E}">
        <p14:creationId xmlns:p14="http://schemas.microsoft.com/office/powerpoint/2010/main" val="20807093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19" y="1413836"/>
            <a:ext cx="7987759" cy="4712328"/>
          </a:xfrm>
        </p:spPr>
        <p:txBody>
          <a:bodyPr>
            <a:normAutofit/>
          </a:bodyPr>
          <a:lstStyle/>
          <a:p>
            <a:pPr marL="0" indent="0">
              <a:buNone/>
            </a:pPr>
            <a:r>
              <a:rPr lang="en-US" sz="2000" b="1" dirty="0">
                <a:latin typeface="Arial Nova" panose="020B0504020202020204" pitchFamily="34" charset="0"/>
                <a:cs typeface="Times New Roman" panose="02020603050405020304" pitchFamily="18" charset="0"/>
              </a:rPr>
              <a:t>Contact our Population Health Team at for assistance with:</a:t>
            </a:r>
          </a:p>
          <a:p>
            <a:pPr marL="0" indent="0">
              <a:buNone/>
            </a:pPr>
            <a:endParaRPr lang="en-US" sz="2400" dirty="0">
              <a:latin typeface="Arial Nova" panose="020B0504020202020204" pitchFamily="34" charset="0"/>
              <a:cs typeface="Times New Roman" panose="02020603050405020304" pitchFamily="18" charset="0"/>
            </a:endParaRPr>
          </a:p>
          <a:p>
            <a:pPr>
              <a:buFont typeface="Arial" panose="020B0604020202020204" pitchFamily="34" charset="0"/>
              <a:buChar char="•"/>
            </a:pPr>
            <a:r>
              <a:rPr lang="en-US" sz="2000" dirty="0">
                <a:latin typeface="Arial Nova" panose="020B0504020202020204" pitchFamily="34" charset="0"/>
                <a:cs typeface="Times New Roman" panose="02020603050405020304" pitchFamily="18" charset="0"/>
              </a:rPr>
              <a:t>Complex Case Management</a:t>
            </a:r>
          </a:p>
          <a:p>
            <a:r>
              <a:rPr lang="en-US" sz="2000" dirty="0">
                <a:latin typeface="Arial Nova" panose="020B0504020202020204" pitchFamily="34" charset="0"/>
                <a:cs typeface="Times New Roman" panose="02020603050405020304" pitchFamily="18" charset="0"/>
              </a:rPr>
              <a:t>Transplant Case Management</a:t>
            </a:r>
          </a:p>
          <a:p>
            <a:r>
              <a:rPr lang="en-US" sz="2000" dirty="0">
                <a:latin typeface="Arial Nova" panose="020B0504020202020204" pitchFamily="34" charset="0"/>
                <a:cs typeface="Times New Roman" panose="02020603050405020304" pitchFamily="18" charset="0"/>
              </a:rPr>
              <a:t>Care Coordination</a:t>
            </a:r>
          </a:p>
          <a:p>
            <a:r>
              <a:rPr lang="en-US" sz="2000" dirty="0">
                <a:latin typeface="Arial Nova" panose="020B0504020202020204" pitchFamily="34" charset="0"/>
                <a:cs typeface="Times New Roman" panose="02020603050405020304" pitchFamily="18" charset="0"/>
              </a:rPr>
              <a:t>Chronic Condition Management</a:t>
            </a:r>
          </a:p>
          <a:p>
            <a:r>
              <a:rPr lang="en-US" sz="2000" dirty="0">
                <a:latin typeface="Arial Nova" panose="020B0504020202020204" pitchFamily="34" charset="0"/>
                <a:cs typeface="Times New Roman" panose="02020603050405020304" pitchFamily="18" charset="0"/>
              </a:rPr>
              <a:t>Social Services</a:t>
            </a:r>
          </a:p>
          <a:p>
            <a:r>
              <a:rPr lang="en-US" sz="2000" dirty="0">
                <a:latin typeface="Arial Nova" panose="020B0504020202020204" pitchFamily="34" charset="0"/>
                <a:cs typeface="Times New Roman" panose="02020603050405020304" pitchFamily="18" charset="0"/>
              </a:rPr>
              <a:t>Dietitian </a:t>
            </a:r>
          </a:p>
          <a:p>
            <a:endParaRPr lang="en-US" sz="2800" dirty="0">
              <a:latin typeface="Arial Nova" panose="020B0504020202020204" pitchFamily="34" charset="0"/>
              <a:cs typeface="Times New Roman" panose="02020603050405020304" pitchFamily="18" charset="0"/>
            </a:endParaRPr>
          </a:p>
          <a:p>
            <a:pPr marL="0" indent="0">
              <a:buNone/>
            </a:pPr>
            <a:r>
              <a:rPr lang="en-US" sz="2000" dirty="0">
                <a:latin typeface="Arial Nova" panose="020B0504020202020204" pitchFamily="34" charset="0"/>
                <a:cs typeface="Times New Roman" panose="02020603050405020304" pitchFamily="18" charset="0"/>
              </a:rPr>
              <a:t>Call </a:t>
            </a:r>
            <a:r>
              <a:rPr lang="en-US" sz="2000" b="1" dirty="0">
                <a:latin typeface="Arial Nova" panose="020B0504020202020204" pitchFamily="34" charset="0"/>
                <a:cs typeface="Times New Roman" panose="02020603050405020304" pitchFamily="18" charset="0"/>
              </a:rPr>
              <a:t>1-800-611-3489</a:t>
            </a:r>
            <a:r>
              <a:rPr lang="en-US" sz="2000" dirty="0">
                <a:latin typeface="Arial Nova" panose="020B0504020202020204" pitchFamily="34" charset="0"/>
                <a:cs typeface="Times New Roman" panose="02020603050405020304" pitchFamily="18" charset="0"/>
              </a:rPr>
              <a:t> </a:t>
            </a:r>
          </a:p>
          <a:p>
            <a:endParaRPr lang="en-US" dirty="0"/>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
        <p:nvSpPr>
          <p:cNvPr id="5" name="Text Placeholder 4"/>
          <p:cNvSpPr>
            <a:spLocks noGrp="1"/>
          </p:cNvSpPr>
          <p:nvPr>
            <p:ph type="body" sz="quarter" idx="10"/>
          </p:nvPr>
        </p:nvSpPr>
        <p:spPr>
          <a:xfrm>
            <a:off x="817384" y="0"/>
            <a:ext cx="7292295" cy="1085862"/>
          </a:xfrm>
        </p:spPr>
        <p:txBody>
          <a:bodyPr>
            <a:noAutofit/>
          </a:bodyPr>
          <a:lstStyle/>
          <a:p>
            <a:pPr algn="ctr"/>
            <a:r>
              <a:rPr lang="en-US" sz="2800" dirty="0">
                <a:solidFill>
                  <a:prstClr val="white"/>
                </a:solidFill>
                <a:latin typeface="Franklin Gothic Book" panose="020B0503020102020204" pitchFamily="34" charset="0"/>
                <a:cs typeface="Arial"/>
              </a:rPr>
              <a:t>Medicare Advantage –Population Health Programs Available</a:t>
            </a:r>
            <a:endParaRPr lang="en-US" sz="2800" dirty="0">
              <a:latin typeface="Franklin Gothic Book" panose="020B05030201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710" y="2400300"/>
            <a:ext cx="3048000" cy="2057400"/>
          </a:xfrm>
          <a:prstGeom prst="rect">
            <a:avLst/>
          </a:prstGeom>
        </p:spPr>
      </p:pic>
    </p:spTree>
    <p:extLst>
      <p:ext uri="{BB962C8B-B14F-4D97-AF65-F5344CB8AC3E}">
        <p14:creationId xmlns:p14="http://schemas.microsoft.com/office/powerpoint/2010/main" val="619701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5971" y="199273"/>
            <a:ext cx="6540008" cy="689111"/>
          </a:xfrm>
        </p:spPr>
        <p:txBody>
          <a:bodyPr/>
          <a:lstStyle/>
          <a:p>
            <a:r>
              <a:rPr lang="en-US" sz="2800" dirty="0">
                <a:solidFill>
                  <a:schemeClr val="bg1"/>
                </a:solidFill>
                <a:ea typeface="+mn-ea"/>
              </a:rPr>
              <a:t>Medicare Advantage Care Management</a:t>
            </a:r>
          </a:p>
        </p:txBody>
      </p:sp>
      <p:sp>
        <p:nvSpPr>
          <p:cNvPr id="7" name="Content Placeholder 6"/>
          <p:cNvSpPr txBox="1">
            <a:spLocks/>
          </p:cNvSpPr>
          <p:nvPr/>
        </p:nvSpPr>
        <p:spPr>
          <a:xfrm>
            <a:off x="300626" y="1240818"/>
            <a:ext cx="8492646" cy="5241867"/>
          </a:xfrm>
          <a:prstGeom prst="rect">
            <a:avLst/>
          </a:prstGeom>
        </p:spPr>
        <p:txBody>
          <a:bodyPr>
            <a:noAutofit/>
          </a:bodyPr>
          <a:lstStyle>
            <a:lvl1pPr marL="342900" indent="-342900" algn="l" defTabSz="457200" rtl="0" eaLnBrk="1" latinLnBrk="0" hangingPunct="1">
              <a:spcBef>
                <a:spcPct val="20000"/>
              </a:spcBef>
              <a:buSzPct val="100000"/>
              <a:buFontTx/>
              <a:buBlip>
                <a:blip r:embed="rId3"/>
              </a:buBlip>
              <a:defRPr sz="2200" kern="1200">
                <a:solidFill>
                  <a:schemeClr val="tx1">
                    <a:lumMod val="75000"/>
                    <a:lumOff val="25000"/>
                  </a:schemeClr>
                </a:solidFill>
                <a:latin typeface="+mn-lt"/>
                <a:ea typeface="+mn-ea"/>
                <a:cs typeface="+mn-cs"/>
              </a:defRPr>
            </a:lvl1pPr>
            <a:lvl2pPr marL="649224" indent="-285750" algn="l" defTabSz="457200" rtl="0" eaLnBrk="1" latinLnBrk="0" hangingPunct="1">
              <a:spcBef>
                <a:spcPct val="20000"/>
              </a:spcBef>
              <a:buSzPct val="100000"/>
              <a:buFont typeface="Lucida Grande"/>
              <a:buChar char="•"/>
              <a:defRPr sz="2000" kern="1200">
                <a:solidFill>
                  <a:schemeClr val="tx1">
                    <a:lumMod val="50000"/>
                    <a:lumOff val="50000"/>
                  </a:schemeClr>
                </a:solidFill>
                <a:latin typeface="+mn-lt"/>
                <a:ea typeface="+mn-ea"/>
                <a:cs typeface="+mn-cs"/>
              </a:defRPr>
            </a:lvl2pPr>
            <a:lvl3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3pPr>
            <a:lvl4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4pPr>
            <a:lvl5pPr marL="914400" indent="-228600" algn="l" defTabSz="457200" rtl="0" eaLnBrk="1" latinLnBrk="0" hangingPunct="1">
              <a:spcBef>
                <a:spcPct val="20000"/>
              </a:spcBef>
              <a:buFont typeface="Lucida Grande"/>
              <a:buChar char="-"/>
              <a:defRPr sz="18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2000" b="0" i="0" u="none" strike="noStrike" kern="1200" cap="none" spc="0" normalizeH="0" baseline="0" noProof="0" dirty="0">
              <a:ln>
                <a:noFill/>
              </a:ln>
              <a:solidFill>
                <a:srgbClr val="026AB2"/>
              </a:solidFill>
              <a:effectLst/>
              <a:uLnTx/>
              <a:uFillTx/>
              <a:latin typeface="Avenir Book"/>
              <a:ea typeface="+mn-ea"/>
              <a:cs typeface="Avenir Book"/>
            </a:endParaRPr>
          </a:p>
          <a:p>
            <a:pPr marL="342900" marR="0" lvl="1" indent="-342900" algn="l" defTabSz="457200" rtl="0" eaLnBrk="1" fontAlgn="auto" latinLnBrk="0" hangingPunct="1">
              <a:lnSpc>
                <a:spcPct val="100000"/>
              </a:lnSpc>
              <a:spcBef>
                <a:spcPct val="20000"/>
              </a:spcBef>
              <a:spcAft>
                <a:spcPts val="0"/>
              </a:spcAft>
              <a:buClrTx/>
              <a:buSzPct val="100000"/>
              <a:buFont typeface="Lucida Grande"/>
              <a:buNone/>
              <a:tabLst/>
              <a:defRPr/>
            </a:pPr>
            <a:r>
              <a:rPr kumimoji="0" lang="en-US" sz="2000" b="0" i="0" u="none" strike="noStrike" kern="1200" cap="none" spc="0" normalizeH="0" baseline="0" noProof="0" dirty="0">
                <a:ln>
                  <a:noFill/>
                </a:ln>
                <a:solidFill>
                  <a:srgbClr val="026AB2"/>
                </a:solidFill>
                <a:effectLst/>
                <a:uLnTx/>
                <a:uFillTx/>
                <a:latin typeface="Avenir Book"/>
                <a:ea typeface="+mn-ea"/>
                <a:cs typeface="Avenir Book"/>
              </a:rPr>
              <a:t> </a:t>
            </a:r>
          </a:p>
          <a:p>
            <a:pPr marL="363474" marR="0" lvl="1" indent="0" algn="l" defTabSz="457200" rtl="0" eaLnBrk="1" fontAlgn="auto" latinLnBrk="0" hangingPunct="1">
              <a:lnSpc>
                <a:spcPct val="100000"/>
              </a:lnSpc>
              <a:spcBef>
                <a:spcPct val="20000"/>
              </a:spcBef>
              <a:spcAft>
                <a:spcPts val="0"/>
              </a:spcAft>
              <a:buClrTx/>
              <a:buSzPct val="100000"/>
              <a:buFont typeface="Lucida Grande"/>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914400" marR="0" lvl="2" indent="-228600" algn="l" defTabSz="457200" rtl="0" eaLnBrk="1" fontAlgn="auto" latinLnBrk="0" hangingPunct="1">
              <a:lnSpc>
                <a:spcPct val="100000"/>
              </a:lnSpc>
              <a:spcBef>
                <a:spcPct val="20000"/>
              </a:spcBef>
              <a:spcAft>
                <a:spcPts val="0"/>
              </a:spcAft>
              <a:buClrTx/>
              <a:buSzTx/>
              <a:buFont typeface="Lucida Grande"/>
              <a:buChar char="-"/>
              <a:tabLst/>
              <a:defRPr/>
            </a:pPr>
            <a:endParaRPr kumimoji="0" lang="en-US"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Pct val="100000"/>
              <a:buFontTx/>
              <a:buNone/>
              <a:tabLst/>
              <a:defRPr/>
            </a:pPr>
            <a:endParaRPr kumimoji="0" lang="en-US" sz="22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endParaRP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
        <p:nvSpPr>
          <p:cNvPr id="4" name="Rectangle 3"/>
          <p:cNvSpPr/>
          <p:nvPr/>
        </p:nvSpPr>
        <p:spPr>
          <a:xfrm>
            <a:off x="99034" y="1256575"/>
            <a:ext cx="8304593" cy="5355312"/>
          </a:xfrm>
          <a:prstGeom prst="rect">
            <a:avLst/>
          </a:prstGeom>
        </p:spPr>
        <p:txBody>
          <a:bodyPr wrap="square">
            <a:spAutoFit/>
          </a:bodyPr>
          <a:lstStyle/>
          <a:p>
            <a:pPr marL="363474" marR="0" lvl="1"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Contact Information for escalated issues:</a:t>
            </a:r>
          </a:p>
          <a:p>
            <a:pPr marL="363474" marR="0" lvl="1"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363474" marR="0" lvl="1"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LaShonda Swoope</a:t>
            </a:r>
            <a:r>
              <a:rPr kumimoji="0" lang="en-US"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 </a:t>
            </a:r>
            <a:r>
              <a:rPr kumimoji="0" lang="en-US" b="1"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BSN, RN</a:t>
            </a:r>
          </a:p>
          <a:p>
            <a:pPr marL="363474" marR="0" lvl="1"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Manager Out-Patient Services and Correspondence Team</a:t>
            </a:r>
          </a:p>
          <a:p>
            <a:pPr marL="363474" marR="0" lvl="1"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(423)-535-3102</a:t>
            </a:r>
          </a:p>
          <a:p>
            <a:pPr marL="363474" marR="0" lvl="1"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lashonda_swoope@bcbst.com</a:t>
            </a:r>
            <a:endPar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363474" marR="0" lvl="1"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363474" marR="0" lvl="1"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Bethany Young, BSN, RN</a:t>
            </a:r>
          </a:p>
          <a:p>
            <a:pPr marL="363474" marR="0" lvl="1"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Manager In-Patient Services</a:t>
            </a:r>
          </a:p>
          <a:p>
            <a:pPr marL="363474" marR="0" lvl="1"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(423)-208-4842</a:t>
            </a:r>
          </a:p>
          <a:p>
            <a:pPr marL="363474" marR="0" lvl="1"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bethanyk_rogers@bcbst.com</a:t>
            </a:r>
            <a:endPar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363474" marR="0" lvl="1"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363474" marR="0" lvl="1"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Rebecca Williams, BSN, RN</a:t>
            </a:r>
          </a:p>
          <a:p>
            <a:pPr marL="363474" marR="0" lvl="1"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Director Care Management </a:t>
            </a:r>
          </a:p>
          <a:p>
            <a:pPr marL="363474" marR="0" lvl="1"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rPr>
              <a:t>(423) 535- 6706</a:t>
            </a:r>
          </a:p>
          <a:p>
            <a:pPr marL="363474" marR="0" lvl="1"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Rebecca_Williams@bcbst.com</a:t>
            </a:r>
            <a:endParaRPr kumimoji="0" lang="en-US" sz="1600" b="0" i="0" u="none" strike="noStrike" kern="1200" cap="none" spc="0" normalizeH="0" baseline="0" noProof="0" dirty="0">
              <a:ln>
                <a:noFill/>
              </a:ln>
              <a:solidFill>
                <a:srgbClr val="026AB2"/>
              </a:solidFill>
              <a:effectLst/>
              <a:uLnTx/>
              <a:uFillTx/>
              <a:latin typeface="Arial Nova" panose="020B0504020202020204" pitchFamily="34" charset="0"/>
              <a:cs typeface="Times New Roman" panose="02020603050405020304" pitchFamily="18" charset="0"/>
            </a:endParaRPr>
          </a:p>
          <a:p>
            <a:pPr marL="363474" marR="0" lvl="1"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venir Book"/>
              <a:ea typeface="+mn-ea"/>
              <a:cs typeface="+mn-cs"/>
            </a:endParaRPr>
          </a:p>
          <a:p>
            <a:pPr marL="363474" marR="0" lvl="1"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70C0"/>
              </a:solidFill>
              <a:effectLst/>
              <a:uLnTx/>
              <a:uFillTx/>
              <a:latin typeface="Avenir Book"/>
              <a:ea typeface="+mn-ea"/>
              <a:cs typeface="+mn-cs"/>
            </a:endParaRPr>
          </a:p>
        </p:txBody>
      </p:sp>
    </p:spTree>
    <p:extLst>
      <p:ext uri="{BB962C8B-B14F-4D97-AF65-F5344CB8AC3E}">
        <p14:creationId xmlns:p14="http://schemas.microsoft.com/office/powerpoint/2010/main" val="19087104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
        <p:nvSpPr>
          <p:cNvPr id="4" name="Title 1">
            <a:extLst>
              <a:ext uri="{FF2B5EF4-FFF2-40B4-BE49-F238E27FC236}">
                <a16:creationId xmlns:a16="http://schemas.microsoft.com/office/drawing/2014/main" id="{61901F3B-7540-41DE-8131-72BDEBC0EB48}"/>
              </a:ext>
            </a:extLst>
          </p:cNvPr>
          <p:cNvSpPr txBox="1">
            <a:spLocks/>
          </p:cNvSpPr>
          <p:nvPr/>
        </p:nvSpPr>
        <p:spPr>
          <a:xfrm>
            <a:off x="-1" y="2880355"/>
            <a:ext cx="9140055" cy="548640"/>
          </a:xfrm>
          <a:prstGeom prst="rect">
            <a:avLst/>
          </a:prstGeom>
        </p:spPr>
        <p:txBody>
          <a:bodyPr anchor="ctr" anchorCtr="0"/>
          <a:lstStyle>
            <a:lvl1pPr algn="ctr" defTabSz="914400" rtl="0" eaLnBrk="1" latinLnBrk="0" hangingPunct="1">
              <a:lnSpc>
                <a:spcPct val="90000"/>
              </a:lnSpc>
              <a:spcBef>
                <a:spcPct val="0"/>
              </a:spcBef>
              <a:buNone/>
              <a:defRPr sz="3000" kern="1200">
                <a:solidFill>
                  <a:schemeClr val="bg1"/>
                </a:solidFill>
                <a:latin typeface="+mj-lt"/>
                <a:ea typeface="+mj-ea"/>
                <a:cs typeface="+mj-cs"/>
              </a:defRPr>
            </a:lvl1pPr>
          </a:lstStyle>
          <a:p>
            <a:pPr marL="9525">
              <a:lnSpc>
                <a:spcPct val="100000"/>
              </a:lnSpc>
            </a:pPr>
            <a:r>
              <a:rPr lang="en-US" sz="6000" dirty="0"/>
              <a:t>Thank You</a:t>
            </a:r>
          </a:p>
        </p:txBody>
      </p:sp>
    </p:spTree>
    <p:extLst>
      <p:ext uri="{BB962C8B-B14F-4D97-AF65-F5344CB8AC3E}">
        <p14:creationId xmlns:p14="http://schemas.microsoft.com/office/powerpoint/2010/main" val="1142780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817384" y="284798"/>
            <a:ext cx="7152325" cy="475090"/>
          </a:xfrm>
        </p:spPr>
        <p:txBody>
          <a:bodyPr>
            <a:noAutofit/>
          </a:bodyPr>
          <a:lstStyle/>
          <a:p>
            <a:r>
              <a:rPr lang="en-US" sz="2800" dirty="0">
                <a:latin typeface="Franklin Gothic Book" panose="020B0503020102020204" pitchFamily="34" charset="0"/>
                <a:cs typeface="Avenir Heavy"/>
              </a:rPr>
              <a:t>Turnaround Times (TAT)</a:t>
            </a: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
        <p:nvSpPr>
          <p:cNvPr id="7" name="TextBox 6">
            <a:extLst>
              <a:ext uri="{FF2B5EF4-FFF2-40B4-BE49-F238E27FC236}">
                <a16:creationId xmlns:a16="http://schemas.microsoft.com/office/drawing/2014/main" id="{88B9259C-7D9D-4E02-8DEA-9FA66A250EFC}"/>
              </a:ext>
            </a:extLst>
          </p:cNvPr>
          <p:cNvSpPr txBox="1"/>
          <p:nvPr/>
        </p:nvSpPr>
        <p:spPr>
          <a:xfrm>
            <a:off x="306198" y="1347716"/>
            <a:ext cx="8531604" cy="4801314"/>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
                <a:srgbClr val="00A1E0"/>
              </a:buClr>
              <a:buSzPct val="120000"/>
              <a:buFont typeface="Arial" panose="020B0604020202020204" pitchFamily="34" charset="0"/>
              <a:buChar char="•"/>
              <a:tabLst/>
              <a:defRPr/>
            </a:pPr>
            <a:r>
              <a:rPr kumimoji="0" lang="en-US" b="1" i="0" u="none" strike="noStrike" kern="1200" cap="none" spc="0" normalizeH="0" baseline="0" noProof="0" dirty="0">
                <a:ln>
                  <a:noFill/>
                </a:ln>
                <a:solidFill>
                  <a:srgbClr val="026AB2"/>
                </a:solidFill>
                <a:effectLst/>
                <a:uLnTx/>
                <a:uFillTx/>
                <a:latin typeface="Arial Nova" panose="020B0504020202020204" pitchFamily="34" charset="0"/>
              </a:rPr>
              <a:t>Standard requests (non-urgent) </a:t>
            </a:r>
            <a:r>
              <a:rPr kumimoji="0" lang="en-US" b="0" i="0" u="none" strike="noStrike" kern="1200" cap="none" spc="0" normalizeH="0" baseline="0" noProof="0" dirty="0">
                <a:ln>
                  <a:noFill/>
                </a:ln>
                <a:solidFill>
                  <a:srgbClr val="026AB2"/>
                </a:solidFill>
                <a:effectLst/>
                <a:uLnTx/>
                <a:uFillTx/>
                <a:latin typeface="Arial Nova" panose="020B0504020202020204" pitchFamily="34" charset="0"/>
              </a:rPr>
              <a:t>– A decision is made within 14 calendar days of the request.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26AB2"/>
              </a:solidFill>
              <a:effectLst/>
              <a:uLnTx/>
              <a:uFillTx/>
              <a:latin typeface="Arial Nova" panose="020B05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26AB2"/>
                </a:solidFill>
                <a:effectLst/>
                <a:uLnTx/>
                <a:uFillTx/>
                <a:latin typeface="Arial Nova" panose="020B0504020202020204" pitchFamily="34" charset="0"/>
              </a:rPr>
              <a:t>Note:</a:t>
            </a:r>
            <a:r>
              <a:rPr kumimoji="0" lang="en-US" b="0" i="0" u="none" strike="noStrike" kern="1200" cap="none" spc="0" normalizeH="0" baseline="0" noProof="0" dirty="0">
                <a:ln>
                  <a:noFill/>
                </a:ln>
                <a:solidFill>
                  <a:srgbClr val="026AB2"/>
                </a:solidFill>
                <a:effectLst/>
                <a:uLnTx/>
                <a:uFillTx/>
                <a:latin typeface="Arial Nova" panose="020B0504020202020204" pitchFamily="34" charset="0"/>
              </a:rPr>
              <a:t> Even though inpatient requests are considered non-urgent, they’re internally assigned an urgent priority. This means acute care requests are generally worked on within 1-2 business days.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26AB2"/>
              </a:solidFill>
              <a:effectLst/>
              <a:uLnTx/>
              <a:uFillTx/>
              <a:latin typeface="Arial Nova" panose="020B0504020202020204" pitchFamily="34" charset="0"/>
            </a:endParaRPr>
          </a:p>
          <a:p>
            <a:pPr marL="285750" marR="0" lvl="0" indent="-285750" algn="l" defTabSz="457200" rtl="0" eaLnBrk="1" fontAlgn="auto" latinLnBrk="0" hangingPunct="1">
              <a:lnSpc>
                <a:spcPct val="100000"/>
              </a:lnSpc>
              <a:spcBef>
                <a:spcPts val="0"/>
              </a:spcBef>
              <a:spcAft>
                <a:spcPts val="0"/>
              </a:spcAft>
              <a:buClr>
                <a:srgbClr val="00A1E0"/>
              </a:buClr>
              <a:buSzPct val="120000"/>
              <a:buFont typeface="Arial" panose="020B0604020202020204" pitchFamily="34" charset="0"/>
              <a:buChar char="•"/>
              <a:tabLst/>
              <a:defRPr/>
            </a:pPr>
            <a:r>
              <a:rPr kumimoji="0" lang="en-US" b="1" i="0" u="none" strike="noStrike" kern="1200" cap="none" spc="0" normalizeH="0" baseline="0" noProof="0" dirty="0">
                <a:ln>
                  <a:noFill/>
                </a:ln>
                <a:solidFill>
                  <a:srgbClr val="026AB2"/>
                </a:solidFill>
                <a:effectLst/>
                <a:uLnTx/>
                <a:uFillTx/>
                <a:latin typeface="Arial Nova" panose="020B0504020202020204" pitchFamily="34" charset="0"/>
              </a:rPr>
              <a:t>Expedited requests (urgent) </a:t>
            </a:r>
            <a:r>
              <a:rPr kumimoji="0" lang="en-US" b="0" i="0" u="none" strike="noStrike" kern="1200" cap="none" spc="0" normalizeH="0" baseline="0" noProof="0" dirty="0">
                <a:ln>
                  <a:noFill/>
                </a:ln>
                <a:solidFill>
                  <a:srgbClr val="026AB2"/>
                </a:solidFill>
                <a:effectLst/>
                <a:uLnTx/>
                <a:uFillTx/>
                <a:latin typeface="Arial Nova" panose="020B0504020202020204" pitchFamily="34" charset="0"/>
              </a:rPr>
              <a:t>– A decision is made within 72 hours of the receipt of the request.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26AB2"/>
              </a:solidFill>
              <a:effectLst/>
              <a:uLnTx/>
              <a:uFillTx/>
              <a:latin typeface="Arial Nova" panose="020B05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26AB2"/>
                </a:solidFill>
                <a:effectLst/>
                <a:uLnTx/>
                <a:uFillTx/>
                <a:latin typeface="Arial Nova" panose="020B0504020202020204" pitchFamily="34" charset="0"/>
              </a:rPr>
              <a:t>Note:</a:t>
            </a:r>
            <a:r>
              <a:rPr kumimoji="0" lang="en-US" b="0" i="0" u="none" strike="noStrike" kern="1200" cap="none" spc="0" normalizeH="0" baseline="0" noProof="0" dirty="0">
                <a:ln>
                  <a:noFill/>
                </a:ln>
                <a:solidFill>
                  <a:srgbClr val="026AB2"/>
                </a:solidFill>
                <a:effectLst/>
                <a:uLnTx/>
                <a:uFillTx/>
                <a:latin typeface="Arial Nova" panose="020B0504020202020204" pitchFamily="34" charset="0"/>
              </a:rPr>
              <a:t> Requests are considered urgent when following the standard time frame could seriously jeopardize the member’s life or health. When a member is currently in an acute-care setting, they’re getting the care they need, so the request is non-urgent.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26AB2"/>
              </a:solidFill>
              <a:effectLst/>
              <a:uLnTx/>
              <a:uFillTx/>
              <a:latin typeface="Arial Nova" panose="020B0504020202020204" pitchFamily="34" charset="0"/>
            </a:endParaRPr>
          </a:p>
          <a:p>
            <a:pPr marL="285750" marR="0" lvl="0" indent="-285750" algn="l" defTabSz="457200" rtl="0" eaLnBrk="1" fontAlgn="auto" latinLnBrk="0" hangingPunct="1">
              <a:lnSpc>
                <a:spcPct val="100000"/>
              </a:lnSpc>
              <a:spcBef>
                <a:spcPts val="0"/>
              </a:spcBef>
              <a:spcAft>
                <a:spcPts val="0"/>
              </a:spcAft>
              <a:buClr>
                <a:srgbClr val="00A1E0"/>
              </a:buClr>
              <a:buSzPct val="120000"/>
              <a:buFont typeface="Arial" panose="020B0604020202020204" pitchFamily="34" charset="0"/>
              <a:buChar char="•"/>
              <a:tabLst/>
              <a:defRPr/>
            </a:pPr>
            <a:r>
              <a:rPr kumimoji="0" lang="en-US" b="1" i="0" u="none" strike="noStrike" kern="1200" cap="none" spc="0" normalizeH="0" baseline="0" noProof="0" dirty="0">
                <a:ln>
                  <a:noFill/>
                </a:ln>
                <a:solidFill>
                  <a:srgbClr val="026AB2"/>
                </a:solidFill>
                <a:effectLst/>
                <a:uLnTx/>
                <a:uFillTx/>
                <a:latin typeface="Arial Nova" panose="020B0504020202020204" pitchFamily="34" charset="0"/>
              </a:rPr>
              <a:t>Retrospective requests (the service has already been provided) </a:t>
            </a:r>
            <a:r>
              <a:rPr kumimoji="0" lang="en-US" b="0" i="0" u="none" strike="noStrike" kern="1200" cap="none" spc="0" normalizeH="0" baseline="0" noProof="0" dirty="0">
                <a:ln>
                  <a:noFill/>
                </a:ln>
                <a:solidFill>
                  <a:srgbClr val="026AB2"/>
                </a:solidFill>
                <a:effectLst/>
                <a:uLnTx/>
                <a:uFillTx/>
                <a:latin typeface="Arial Nova" panose="020B0504020202020204" pitchFamily="34" charset="0"/>
              </a:rPr>
              <a:t>– A decision is made within 30 calendar days of the request.</a:t>
            </a:r>
          </a:p>
        </p:txBody>
      </p:sp>
    </p:spTree>
    <p:extLst>
      <p:ext uri="{BB962C8B-B14F-4D97-AF65-F5344CB8AC3E}">
        <p14:creationId xmlns:p14="http://schemas.microsoft.com/office/powerpoint/2010/main" val="428546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4285"/>
            <a:ext cx="3985684" cy="5132719"/>
          </a:xfrm>
          <a:ln>
            <a:noFill/>
          </a:ln>
        </p:spPr>
        <p:txBody>
          <a:bodyPr>
            <a:noAutofit/>
          </a:bodyPr>
          <a:lstStyle/>
          <a:p>
            <a:pPr marL="0" indent="0" fontAlgn="base">
              <a:spcAft>
                <a:spcPct val="0"/>
              </a:spcAft>
              <a:buNone/>
            </a:pPr>
            <a:r>
              <a:rPr lang="en-US" sz="2000" b="1" dirty="0">
                <a:latin typeface="Arial Nova" panose="020B0504020202020204" pitchFamily="34" charset="0"/>
                <a:cs typeface="Avenir Book"/>
              </a:rPr>
              <a:t>Urgent</a:t>
            </a:r>
          </a:p>
          <a:p>
            <a:pPr fontAlgn="base">
              <a:spcAft>
                <a:spcPct val="0"/>
              </a:spcAft>
            </a:pPr>
            <a:r>
              <a:rPr lang="en-US" sz="2000" dirty="0">
                <a:latin typeface="Arial Nova" panose="020B0504020202020204" pitchFamily="34" charset="0"/>
                <a:cs typeface="Avenir Book"/>
              </a:rPr>
              <a:t>Online: </a:t>
            </a:r>
            <a:r>
              <a:rPr lang="en-US" sz="2000" dirty="0">
                <a:latin typeface="Arial Nova" panose="020B0504020202020204" pitchFamily="34" charset="0"/>
                <a:cs typeface="Avenir Book"/>
                <a:hlinkClick r:id="rId2"/>
              </a:rPr>
              <a:t>bcbst.com</a:t>
            </a:r>
            <a:endParaRPr lang="en-US" sz="2000" dirty="0">
              <a:solidFill>
                <a:srgbClr val="026AB2"/>
              </a:solidFill>
              <a:latin typeface="Arial Nova" panose="020B0504020202020204" pitchFamily="34" charset="0"/>
              <a:cs typeface="Avenir Book"/>
            </a:endParaRPr>
          </a:p>
          <a:p>
            <a:pPr fontAlgn="base">
              <a:spcAft>
                <a:spcPct val="0"/>
              </a:spcAft>
            </a:pPr>
            <a:r>
              <a:rPr lang="en-US" sz="2000" dirty="0">
                <a:latin typeface="Arial Nova" panose="020B0504020202020204" pitchFamily="34" charset="0"/>
                <a:cs typeface="Avenir Book"/>
              </a:rPr>
              <a:t>Call: </a:t>
            </a:r>
          </a:p>
          <a:p>
            <a:pPr lvl="1" fontAlgn="base">
              <a:spcAft>
                <a:spcPct val="0"/>
              </a:spcAft>
              <a:buFont typeface="Arial" panose="020B0604020202020204" pitchFamily="34" charset="0"/>
              <a:buChar char="•"/>
            </a:pPr>
            <a:r>
              <a:rPr lang="en-US" sz="2000" dirty="0">
                <a:solidFill>
                  <a:srgbClr val="026AB2"/>
                </a:solidFill>
                <a:latin typeface="Arial Nova" panose="020B0504020202020204" pitchFamily="34" charset="0"/>
                <a:cs typeface="Avenir Book"/>
              </a:rPr>
              <a:t>BlueCare</a:t>
            </a:r>
          </a:p>
          <a:p>
            <a:pPr marL="457200" lvl="1" indent="0" fontAlgn="base">
              <a:spcAft>
                <a:spcPct val="0"/>
              </a:spcAft>
              <a:buNone/>
            </a:pPr>
            <a:r>
              <a:rPr lang="en-US" sz="2000" dirty="0">
                <a:solidFill>
                  <a:srgbClr val="026AB2"/>
                </a:solidFill>
                <a:latin typeface="Arial Nova" panose="020B0504020202020204" pitchFamily="34" charset="0"/>
                <a:cs typeface="Avenir Book"/>
              </a:rPr>
              <a:t>     1-888-423-0131 </a:t>
            </a:r>
          </a:p>
          <a:p>
            <a:pPr lvl="1" fontAlgn="base">
              <a:spcAft>
                <a:spcPct val="0"/>
              </a:spcAft>
              <a:buFont typeface="Arial" panose="020B0604020202020204" pitchFamily="34" charset="0"/>
              <a:buChar char="•"/>
            </a:pPr>
            <a:r>
              <a:rPr lang="en-US" sz="2000" dirty="0">
                <a:solidFill>
                  <a:srgbClr val="026AB2"/>
                </a:solidFill>
                <a:latin typeface="Arial Nova" panose="020B0504020202020204" pitchFamily="34" charset="0"/>
                <a:cs typeface="Avenir Book"/>
              </a:rPr>
              <a:t>TennCare</a:t>
            </a:r>
            <a:r>
              <a:rPr lang="en-US" sz="2000" i="1" dirty="0">
                <a:solidFill>
                  <a:srgbClr val="026AB2"/>
                </a:solidFill>
                <a:latin typeface="Arial Nova" panose="020B0504020202020204" pitchFamily="34" charset="0"/>
                <a:cs typeface="Avenir Book"/>
              </a:rPr>
              <a:t>Select</a:t>
            </a:r>
            <a:r>
              <a:rPr lang="en-US" sz="2000" dirty="0">
                <a:solidFill>
                  <a:srgbClr val="026AB2"/>
                </a:solidFill>
                <a:latin typeface="Arial Nova" panose="020B0504020202020204" pitchFamily="34" charset="0"/>
                <a:cs typeface="Avenir Book"/>
              </a:rPr>
              <a:t> </a:t>
            </a:r>
          </a:p>
          <a:p>
            <a:pPr marL="457200" lvl="1" indent="0" fontAlgn="base">
              <a:spcAft>
                <a:spcPct val="0"/>
              </a:spcAft>
              <a:buNone/>
            </a:pPr>
            <a:r>
              <a:rPr lang="en-US" sz="2000" dirty="0">
                <a:solidFill>
                  <a:srgbClr val="026AB2"/>
                </a:solidFill>
                <a:latin typeface="Arial Nova" panose="020B0504020202020204" pitchFamily="34" charset="0"/>
                <a:cs typeface="Avenir Book"/>
              </a:rPr>
              <a:t>     1-800-711-4104 </a:t>
            </a:r>
          </a:p>
          <a:p>
            <a:pPr lvl="1" fontAlgn="base">
              <a:spcAft>
                <a:spcPct val="0"/>
              </a:spcAft>
              <a:buFont typeface="Arial" panose="020B0604020202020204" pitchFamily="34" charset="0"/>
              <a:buChar char="•"/>
            </a:pPr>
            <a:r>
              <a:rPr lang="en-US" sz="2000" dirty="0">
                <a:solidFill>
                  <a:srgbClr val="026AB2"/>
                </a:solidFill>
                <a:latin typeface="Arial Nova" panose="020B0504020202020204" pitchFamily="34" charset="0"/>
                <a:cs typeface="Avenir Book"/>
              </a:rPr>
              <a:t>CHOICES</a:t>
            </a:r>
          </a:p>
          <a:p>
            <a:pPr marL="457200" lvl="1" indent="0" fontAlgn="base">
              <a:spcAft>
                <a:spcPct val="0"/>
              </a:spcAft>
              <a:buNone/>
            </a:pPr>
            <a:r>
              <a:rPr lang="en-US" sz="2000" dirty="0">
                <a:solidFill>
                  <a:srgbClr val="026AB2"/>
                </a:solidFill>
                <a:latin typeface="Arial Nova" panose="020B0504020202020204" pitchFamily="34" charset="0"/>
                <a:cs typeface="Avenir Book"/>
              </a:rPr>
              <a:t>     1-888-747-8955</a:t>
            </a:r>
          </a:p>
        </p:txBody>
      </p:sp>
      <p:sp>
        <p:nvSpPr>
          <p:cNvPr id="7" name="Text Placeholder 6"/>
          <p:cNvSpPr>
            <a:spLocks noGrp="1"/>
          </p:cNvSpPr>
          <p:nvPr>
            <p:ph type="body" sz="quarter" idx="10"/>
          </p:nvPr>
        </p:nvSpPr>
        <p:spPr>
          <a:xfrm>
            <a:off x="817384" y="275853"/>
            <a:ext cx="7152325" cy="475090"/>
          </a:xfrm>
        </p:spPr>
        <p:txBody>
          <a:bodyPr>
            <a:noAutofit/>
          </a:bodyPr>
          <a:lstStyle/>
          <a:p>
            <a:r>
              <a:rPr lang="en-US" sz="2800" dirty="0">
                <a:latin typeface="Franklin Gothic Book" panose="020B0503020102020204" pitchFamily="34" charset="0"/>
                <a:cs typeface="Avenir Heavy"/>
              </a:rPr>
              <a:t>Contacts for Submitting Requests</a:t>
            </a:r>
          </a:p>
        </p:txBody>
      </p:sp>
      <p:sp>
        <p:nvSpPr>
          <p:cNvPr id="6" name="Content Placeholder 2"/>
          <p:cNvSpPr txBox="1">
            <a:spLocks/>
          </p:cNvSpPr>
          <p:nvPr/>
        </p:nvSpPr>
        <p:spPr>
          <a:xfrm>
            <a:off x="4152900" y="1198897"/>
            <a:ext cx="4752975" cy="5138107"/>
          </a:xfrm>
          <a:prstGeom prst="rect">
            <a:avLst/>
          </a:prstGeom>
          <a:ln>
            <a:noFill/>
          </a:ln>
        </p:spPr>
        <p:txBody>
          <a:bodyPr/>
          <a:lstStyle>
            <a:lvl1pPr marL="342900" indent="-342900" algn="l" rtl="0" eaLnBrk="1" fontAlgn="base" hangingPunct="1">
              <a:spcBef>
                <a:spcPct val="20000"/>
              </a:spcBef>
              <a:spcAft>
                <a:spcPct val="0"/>
              </a:spcAft>
              <a:buClr>
                <a:srgbClr val="0067C6"/>
              </a:buClr>
              <a:buSzPct val="130000"/>
              <a:buFont typeface="Wingdings" charset="2"/>
              <a:buChar char="§"/>
              <a:defRPr sz="2400">
                <a:solidFill>
                  <a:schemeClr val="bg2"/>
                </a:solidFill>
                <a:latin typeface="Calibri"/>
                <a:ea typeface="+mn-ea"/>
                <a:cs typeface="Calibri"/>
              </a:defRPr>
            </a:lvl1pPr>
            <a:lvl2pPr marL="742950" indent="-285750" algn="l" rtl="0" eaLnBrk="1" fontAlgn="base" hangingPunct="1">
              <a:spcBef>
                <a:spcPct val="20000"/>
              </a:spcBef>
              <a:spcAft>
                <a:spcPct val="0"/>
              </a:spcAft>
              <a:buClr>
                <a:srgbClr val="0067C6"/>
              </a:buClr>
              <a:buFont typeface="Wingdings" charset="2"/>
              <a:buChar char="§"/>
              <a:defRPr sz="2400">
                <a:solidFill>
                  <a:schemeClr val="bg2"/>
                </a:solidFill>
                <a:latin typeface="Calibri"/>
                <a:ea typeface="+mn-ea"/>
                <a:cs typeface="Calibri"/>
              </a:defRPr>
            </a:lvl2pPr>
            <a:lvl3pPr marL="1143000" indent="-228600" algn="l" rtl="0" eaLnBrk="1" fontAlgn="base" hangingPunct="1">
              <a:spcBef>
                <a:spcPct val="20000"/>
              </a:spcBef>
              <a:spcAft>
                <a:spcPct val="0"/>
              </a:spcAft>
              <a:buClr>
                <a:srgbClr val="0067C6"/>
              </a:buClr>
              <a:buFont typeface="Wingdings" charset="2"/>
              <a:buChar char="§"/>
              <a:defRPr sz="2400">
                <a:solidFill>
                  <a:schemeClr val="bg2"/>
                </a:solidFill>
                <a:latin typeface="Calibri"/>
                <a:ea typeface="+mn-ea"/>
                <a:cs typeface="Calibri"/>
              </a:defRPr>
            </a:lvl3pPr>
            <a:lvl4pPr marL="1600200" indent="-228600" algn="l" rtl="0" eaLnBrk="1" fontAlgn="base" hangingPunct="1">
              <a:spcBef>
                <a:spcPct val="20000"/>
              </a:spcBef>
              <a:spcAft>
                <a:spcPct val="0"/>
              </a:spcAft>
              <a:buClr>
                <a:srgbClr val="0067C6"/>
              </a:buClr>
              <a:buFont typeface="Wingdings" charset="2"/>
              <a:buChar char="§"/>
              <a:defRPr sz="2400">
                <a:solidFill>
                  <a:schemeClr val="bg2"/>
                </a:solidFill>
                <a:latin typeface="Calibri"/>
                <a:ea typeface="+mn-ea"/>
                <a:cs typeface="Calibri"/>
              </a:defRPr>
            </a:lvl4pPr>
            <a:lvl5pPr marL="2057400" indent="-228600" algn="l" rtl="0" eaLnBrk="1" fontAlgn="base" hangingPunct="1">
              <a:spcBef>
                <a:spcPct val="20000"/>
              </a:spcBef>
              <a:spcAft>
                <a:spcPct val="0"/>
              </a:spcAft>
              <a:buClr>
                <a:srgbClr val="0067C6"/>
              </a:buClr>
              <a:buSzPct val="80000"/>
              <a:buFont typeface="Wingdings" charset="2"/>
              <a:buChar char="§"/>
              <a:defRPr sz="2400">
                <a:solidFill>
                  <a:schemeClr val="bg2"/>
                </a:solidFill>
                <a:latin typeface="Calibri"/>
                <a:ea typeface="+mn-ea"/>
                <a:cs typeface="Calibri"/>
              </a:defRPr>
            </a:lvl5pPr>
            <a:lvl6pPr marL="2514600" indent="-228600" algn="l" rtl="0" eaLnBrk="1" fontAlgn="base" hangingPunct="1">
              <a:spcBef>
                <a:spcPct val="20000"/>
              </a:spcBef>
              <a:spcAft>
                <a:spcPct val="0"/>
              </a:spcAft>
              <a:buClr>
                <a:srgbClr val="0259CC"/>
              </a:buClr>
              <a:buSzPct val="80000"/>
              <a:buFont typeface="Wingdings" charset="0"/>
              <a:buChar char="§"/>
              <a:defRPr sz="2400">
                <a:solidFill>
                  <a:schemeClr val="bg2"/>
                </a:solidFill>
                <a:latin typeface="+mn-lt"/>
                <a:ea typeface="+mn-ea"/>
              </a:defRPr>
            </a:lvl6pPr>
            <a:lvl7pPr marL="2971800" indent="-228600" algn="l" rtl="0" eaLnBrk="1" fontAlgn="base" hangingPunct="1">
              <a:spcBef>
                <a:spcPct val="20000"/>
              </a:spcBef>
              <a:spcAft>
                <a:spcPct val="0"/>
              </a:spcAft>
              <a:buClr>
                <a:srgbClr val="0259CC"/>
              </a:buClr>
              <a:buSzPct val="80000"/>
              <a:buFont typeface="Wingdings" charset="0"/>
              <a:buChar char="§"/>
              <a:defRPr sz="2400">
                <a:solidFill>
                  <a:schemeClr val="bg2"/>
                </a:solidFill>
                <a:latin typeface="+mn-lt"/>
                <a:ea typeface="+mn-ea"/>
              </a:defRPr>
            </a:lvl7pPr>
            <a:lvl8pPr marL="3429000" indent="-228600" algn="l" rtl="0" eaLnBrk="1" fontAlgn="base" hangingPunct="1">
              <a:spcBef>
                <a:spcPct val="20000"/>
              </a:spcBef>
              <a:spcAft>
                <a:spcPct val="0"/>
              </a:spcAft>
              <a:buClr>
                <a:srgbClr val="0259CC"/>
              </a:buClr>
              <a:buSzPct val="80000"/>
              <a:buFont typeface="Wingdings" charset="0"/>
              <a:buChar char="§"/>
              <a:defRPr sz="2400">
                <a:solidFill>
                  <a:schemeClr val="bg2"/>
                </a:solidFill>
                <a:latin typeface="+mn-lt"/>
                <a:ea typeface="+mn-ea"/>
              </a:defRPr>
            </a:lvl8pPr>
            <a:lvl9pPr marL="3886200" indent="-228600" algn="l" rtl="0" eaLnBrk="1" fontAlgn="base" hangingPunct="1">
              <a:spcBef>
                <a:spcPct val="20000"/>
              </a:spcBef>
              <a:spcAft>
                <a:spcPct val="0"/>
              </a:spcAft>
              <a:buClr>
                <a:srgbClr val="0259CC"/>
              </a:buClr>
              <a:buSzPct val="80000"/>
              <a:buFont typeface="Wingdings" charset="0"/>
              <a:buChar char="§"/>
              <a:defRPr sz="2400">
                <a:solidFill>
                  <a:schemeClr val="bg2"/>
                </a:solidFill>
                <a:latin typeface="+mn-lt"/>
                <a:ea typeface="+mn-ea"/>
              </a:defRPr>
            </a:lvl9pPr>
          </a:lstStyle>
          <a:p>
            <a:pPr marL="0" marR="0" lvl="0" indent="0" algn="l" defTabSz="457200" rtl="0" eaLnBrk="1" fontAlgn="base" latinLnBrk="0" hangingPunct="1">
              <a:lnSpc>
                <a:spcPct val="100000"/>
              </a:lnSpc>
              <a:spcBef>
                <a:spcPct val="20000"/>
              </a:spcBef>
              <a:spcAft>
                <a:spcPct val="0"/>
              </a:spcAft>
              <a:buClr>
                <a:srgbClr val="0067C6"/>
              </a:buClr>
              <a:buSzPct val="130000"/>
              <a:buFont typeface="Wingdings" charset="2"/>
              <a:buNone/>
              <a:tabLst/>
              <a:defRPr/>
            </a:pPr>
            <a:r>
              <a:rPr kumimoji="0" lang="en-US" sz="2000" b="1" i="0" u="none" strike="noStrike" kern="1200" cap="none" spc="0" normalizeH="0" baseline="0" noProof="0" dirty="0">
                <a:ln>
                  <a:noFill/>
                </a:ln>
                <a:solidFill>
                  <a:srgbClr val="026AB2"/>
                </a:solidFill>
                <a:effectLst/>
                <a:uLnTx/>
                <a:uFillTx/>
                <a:latin typeface="Arial Nova" panose="020B0504020202020204" pitchFamily="34" charset="0"/>
                <a:cs typeface="Avenir Book"/>
              </a:rPr>
              <a:t>Non-Urgent</a:t>
            </a:r>
          </a:p>
          <a:p>
            <a:pPr marL="342900" marR="0" lvl="0" indent="-342900" algn="l" defTabSz="457200" rtl="0" eaLnBrk="1" fontAlgn="base" latinLnBrk="0" hangingPunct="1">
              <a:lnSpc>
                <a:spcPct val="100000"/>
              </a:lnSpc>
              <a:spcBef>
                <a:spcPct val="20000"/>
              </a:spcBef>
              <a:spcAft>
                <a:spcPct val="0"/>
              </a:spcAft>
              <a:buClr>
                <a:srgbClr val="0067C6"/>
              </a:buClr>
              <a:buSzPct val="130000"/>
              <a:buFont typeface="Wingdings" charset="2"/>
              <a:buChar char="§"/>
              <a:tabLst/>
              <a:defRPr/>
            </a:pPr>
            <a:r>
              <a:rPr kumimoji="0" lang="en-US" sz="20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Online </a:t>
            </a:r>
          </a:p>
          <a:p>
            <a:pPr marL="342900" marR="0" lvl="0" indent="-342900" algn="l" defTabSz="457200" rtl="0" eaLnBrk="1" fontAlgn="base" latinLnBrk="0" hangingPunct="1">
              <a:lnSpc>
                <a:spcPct val="100000"/>
              </a:lnSpc>
              <a:spcBef>
                <a:spcPct val="20000"/>
              </a:spcBef>
              <a:spcAft>
                <a:spcPct val="0"/>
              </a:spcAft>
              <a:buClr>
                <a:srgbClr val="0067C6"/>
              </a:buClr>
              <a:buSzPct val="130000"/>
              <a:buFont typeface="Wingdings" charset="2"/>
              <a:buChar char="§"/>
              <a:tabLst/>
              <a:defRPr/>
            </a:pPr>
            <a:r>
              <a:rPr kumimoji="0" lang="en-US" sz="20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Call </a:t>
            </a:r>
          </a:p>
          <a:p>
            <a:pPr marL="342900" marR="0" lvl="0" indent="-342900" algn="l" defTabSz="457200" rtl="0" eaLnBrk="1" fontAlgn="base" latinLnBrk="0" hangingPunct="1">
              <a:lnSpc>
                <a:spcPct val="100000"/>
              </a:lnSpc>
              <a:spcBef>
                <a:spcPct val="20000"/>
              </a:spcBef>
              <a:spcAft>
                <a:spcPct val="0"/>
              </a:spcAft>
              <a:buClr>
                <a:srgbClr val="0067C6"/>
              </a:buClr>
              <a:buSzPct val="130000"/>
              <a:buFont typeface="Wingdings" charset="2"/>
              <a:buChar char="§"/>
              <a:tabLst/>
              <a:defRPr/>
            </a:pPr>
            <a:r>
              <a:rPr kumimoji="0" lang="en-US" sz="20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Fax:                                                                                  </a:t>
            </a:r>
          </a:p>
          <a:p>
            <a:pPr marL="457200" marR="0" lvl="1" indent="0" algn="l" defTabSz="457200" rtl="0" eaLnBrk="1" fontAlgn="base" latinLnBrk="0" hangingPunct="1">
              <a:lnSpc>
                <a:spcPct val="100000"/>
              </a:lnSpc>
              <a:spcBef>
                <a:spcPct val="20000"/>
              </a:spcBef>
              <a:spcAft>
                <a:spcPct val="0"/>
              </a:spcAft>
              <a:buClrTx/>
              <a:buSzTx/>
              <a:buFont typeface="Wingdings" charset="2"/>
              <a:buNone/>
              <a:tabLst/>
              <a:defRPr/>
            </a:pPr>
            <a:r>
              <a:rPr kumimoji="0" lang="en-US" sz="20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BlueCare or TennCare</a:t>
            </a:r>
            <a:r>
              <a:rPr kumimoji="0" lang="en-US" sz="2000" b="0" i="1" u="none" strike="noStrike" kern="1200" cap="none" spc="0" normalizeH="0" baseline="0" noProof="0" dirty="0">
                <a:ln>
                  <a:noFill/>
                </a:ln>
                <a:solidFill>
                  <a:srgbClr val="026AB2"/>
                </a:solidFill>
                <a:effectLst/>
                <a:uLnTx/>
                <a:uFillTx/>
                <a:latin typeface="Arial Nova" panose="020B0504020202020204" pitchFamily="34" charset="0"/>
                <a:cs typeface="Avenir Book"/>
              </a:rPr>
              <a:t>Select</a:t>
            </a:r>
            <a:r>
              <a:rPr kumimoji="0" lang="en-US" sz="20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 </a:t>
            </a:r>
          </a:p>
          <a:p>
            <a:pPr marL="457200" marR="0" lvl="1" indent="0" algn="l" defTabSz="457200" rtl="0" eaLnBrk="1" fontAlgn="base" latinLnBrk="0" hangingPunct="1">
              <a:lnSpc>
                <a:spcPct val="100000"/>
              </a:lnSpc>
              <a:spcBef>
                <a:spcPct val="20000"/>
              </a:spcBef>
              <a:spcAft>
                <a:spcPct val="0"/>
              </a:spcAft>
              <a:buClrTx/>
              <a:buSzTx/>
              <a:buFont typeface="Wingdings" charset="2"/>
              <a:buNone/>
              <a:tabLst/>
              <a:defRPr/>
            </a:pPr>
            <a:r>
              <a:rPr kumimoji="0" lang="en-US" sz="2000" b="0" i="0" u="none" strike="noStrike" kern="1200" cap="none" spc="0" normalizeH="0" baseline="0" noProof="0" dirty="0">
                <a:ln>
                  <a:noFill/>
                </a:ln>
                <a:solidFill>
                  <a:srgbClr val="026AB2"/>
                </a:solidFill>
                <a:effectLst/>
                <a:uLnTx/>
                <a:uFillTx/>
                <a:latin typeface="Arial Nova" panose="020B0504020202020204" pitchFamily="34" charset="0"/>
                <a:cs typeface="Avenir Book"/>
              </a:rPr>
              <a:t>1-800-292-5311</a:t>
            </a:r>
          </a:p>
          <a:p>
            <a:pPr marL="742950" marR="0" lvl="1" indent="-285750" algn="l" defTabSz="457200" rtl="0" eaLnBrk="1" fontAlgn="base" latinLnBrk="0" hangingPunct="1">
              <a:lnSpc>
                <a:spcPct val="100000"/>
              </a:lnSpc>
              <a:spcBef>
                <a:spcPct val="20000"/>
              </a:spcBef>
              <a:spcAft>
                <a:spcPct val="0"/>
              </a:spcAft>
              <a:buClr>
                <a:srgbClr val="0067C6"/>
              </a:buClr>
              <a:buSzTx/>
              <a:buFont typeface="Courier New" panose="02070309020205020404" pitchFamily="49" charset="0"/>
              <a:buChar char="o"/>
              <a:tabLst/>
              <a:defRPr/>
            </a:pPr>
            <a:endParaRPr kumimoji="0" lang="en-US" sz="1600" b="0" i="0" u="none" strike="noStrike" kern="1200" cap="none" spc="0" normalizeH="0" baseline="0" noProof="0" dirty="0">
              <a:ln>
                <a:noFill/>
              </a:ln>
              <a:solidFill>
                <a:srgbClr val="026AB2"/>
              </a:solidFill>
              <a:effectLst/>
              <a:uLnTx/>
              <a:uFillTx/>
              <a:latin typeface="Avenir Book"/>
              <a:ea typeface="+mn-ea"/>
              <a:cs typeface="Avenir Book"/>
            </a:endParaRP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198864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9880" y="1413836"/>
            <a:ext cx="8019120" cy="4712328"/>
          </a:xfrm>
        </p:spPr>
        <p:txBody>
          <a:bodyPr>
            <a:normAutofit fontScale="77500" lnSpcReduction="20000"/>
          </a:bodyPr>
          <a:lstStyle/>
          <a:p>
            <a:r>
              <a:rPr lang="en-US" sz="2600" dirty="0">
                <a:latin typeface="Arial Nova" panose="020B0504020202020204" pitchFamily="34" charset="0"/>
                <a:cs typeface="Avenir Book"/>
              </a:rPr>
              <a:t>The Division of TennCare governs members’ rights and responsibilities related to denials and ensures a timely and fair appeals  process.</a:t>
            </a:r>
          </a:p>
          <a:p>
            <a:pPr marL="0" indent="0">
              <a:buNone/>
            </a:pPr>
            <a:endParaRPr lang="en-US" sz="2600" dirty="0">
              <a:latin typeface="Arial Nova" panose="020B0504020202020204" pitchFamily="34" charset="0"/>
              <a:cs typeface="Avenir Book"/>
            </a:endParaRPr>
          </a:p>
          <a:p>
            <a:r>
              <a:rPr lang="en-US" sz="2600" dirty="0">
                <a:latin typeface="Arial Nova" panose="020B0504020202020204" pitchFamily="34" charset="0"/>
                <a:cs typeface="Avenir Book"/>
              </a:rPr>
              <a:t>An appeal is the process when a member wants to pursue a reconsideration of an adverse action (e.g., delay, denial, reduction or termination of services).</a:t>
            </a:r>
          </a:p>
          <a:p>
            <a:pPr marL="0" indent="0">
              <a:buNone/>
            </a:pPr>
            <a:endParaRPr lang="en-US" sz="2600" dirty="0">
              <a:latin typeface="Arial Nova" panose="020B0504020202020204" pitchFamily="34" charset="0"/>
              <a:cs typeface="Avenir Book"/>
            </a:endParaRPr>
          </a:p>
          <a:p>
            <a:r>
              <a:rPr lang="en-US" sz="2600" dirty="0">
                <a:latin typeface="Arial Nova" panose="020B0504020202020204" pitchFamily="34" charset="0"/>
                <a:cs typeface="Avenir Book"/>
              </a:rPr>
              <a:t>Members are notified of their appeal rights by requiring:</a:t>
            </a:r>
          </a:p>
          <a:p>
            <a:pPr lvl="1"/>
            <a:r>
              <a:rPr lang="en-US" sz="2600" dirty="0">
                <a:solidFill>
                  <a:srgbClr val="026AB2"/>
                </a:solidFill>
                <a:latin typeface="Arial Nova" panose="020B0504020202020204" pitchFamily="34" charset="0"/>
                <a:cs typeface="Avenir Book"/>
              </a:rPr>
              <a:t>Notification in a timely manner after any adverse action of a TennCare service.</a:t>
            </a:r>
          </a:p>
          <a:p>
            <a:pPr lvl="1"/>
            <a:r>
              <a:rPr lang="en-US" sz="2600" dirty="0">
                <a:solidFill>
                  <a:srgbClr val="026AB2"/>
                </a:solidFill>
                <a:latin typeface="Arial Nova" panose="020B0504020202020204" pitchFamily="34" charset="0"/>
                <a:cs typeface="Avenir Book"/>
              </a:rPr>
              <a:t>Notices or other written member communication is no higher than a sixth grade reading level.</a:t>
            </a:r>
          </a:p>
          <a:p>
            <a:pPr marL="457200" lvl="1"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 Placeholder 6"/>
          <p:cNvSpPr>
            <a:spLocks noGrp="1"/>
          </p:cNvSpPr>
          <p:nvPr>
            <p:ph type="body" sz="quarter" idx="10"/>
          </p:nvPr>
        </p:nvSpPr>
        <p:spPr>
          <a:xfrm>
            <a:off x="817384" y="275853"/>
            <a:ext cx="7152325" cy="475090"/>
          </a:xfrm>
        </p:spPr>
        <p:txBody>
          <a:bodyPr>
            <a:noAutofit/>
          </a:bodyPr>
          <a:lstStyle/>
          <a:p>
            <a:r>
              <a:rPr lang="en-US" sz="2800" dirty="0">
                <a:latin typeface="Franklin Gothic Book" panose="020B0503020102020204" pitchFamily="34" charset="0"/>
                <a:cs typeface="Avenir Heavy"/>
              </a:rPr>
              <a:t>Why is BlueCare Different?</a:t>
            </a:r>
          </a:p>
        </p:txBody>
      </p:sp>
      <p:sp>
        <p:nvSpPr>
          <p:cNvPr id="3" name="Slide Number Placeholder 2"/>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439000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534" y="1477337"/>
            <a:ext cx="8221134" cy="4712328"/>
          </a:xfrm>
        </p:spPr>
        <p:txBody>
          <a:bodyPr>
            <a:normAutofit/>
          </a:bodyPr>
          <a:lstStyle/>
          <a:p>
            <a:pPr marL="0" indent="0">
              <a:buNone/>
            </a:pPr>
            <a:r>
              <a:rPr lang="en-US" sz="2000" dirty="0">
                <a:latin typeface="Arial Nova" panose="020B0504020202020204" pitchFamily="34" charset="0"/>
                <a:cs typeface="Avenir Book"/>
              </a:rPr>
              <a:t>TennCare Rules define medical necessity determinations according to five components:</a:t>
            </a:r>
          </a:p>
          <a:p>
            <a:endParaRPr lang="en-US" sz="2000" dirty="0">
              <a:latin typeface="Arial Nova" panose="020B0504020202020204" pitchFamily="34" charset="0"/>
              <a:cs typeface="Avenir Book"/>
            </a:endParaRPr>
          </a:p>
          <a:p>
            <a:pPr marL="914400" lvl="1" indent="-457200">
              <a:buFont typeface="+mj-lt"/>
              <a:buAutoNum type="arabicPeriod"/>
            </a:pPr>
            <a:r>
              <a:rPr lang="en-US" sz="2000" dirty="0">
                <a:solidFill>
                  <a:srgbClr val="026AB2"/>
                </a:solidFill>
                <a:latin typeface="Arial Nova" panose="020B0504020202020204" pitchFamily="34" charset="0"/>
                <a:cs typeface="Avenir Book"/>
              </a:rPr>
              <a:t>Recommended by a health care provider (is there an order for the service requested?)</a:t>
            </a:r>
          </a:p>
          <a:p>
            <a:pPr marL="914400" lvl="1" indent="-457200">
              <a:buFont typeface="+mj-lt"/>
              <a:buAutoNum type="arabicPeriod"/>
            </a:pPr>
            <a:r>
              <a:rPr lang="en-US" sz="2000" dirty="0">
                <a:solidFill>
                  <a:srgbClr val="026AB2"/>
                </a:solidFill>
                <a:latin typeface="Arial Nova" panose="020B0504020202020204" pitchFamily="34" charset="0"/>
                <a:cs typeface="Avenir Book"/>
              </a:rPr>
              <a:t>Required to diagnose or treat the medical condition.</a:t>
            </a:r>
          </a:p>
          <a:p>
            <a:pPr marL="914400" lvl="1" indent="-457200">
              <a:buFont typeface="+mj-lt"/>
              <a:buAutoNum type="arabicPeriod"/>
            </a:pPr>
            <a:r>
              <a:rPr lang="en-US" sz="2000" dirty="0">
                <a:solidFill>
                  <a:srgbClr val="026AB2"/>
                </a:solidFill>
                <a:latin typeface="Arial Nova" panose="020B0504020202020204" pitchFamily="34" charset="0"/>
                <a:cs typeface="Avenir Book"/>
              </a:rPr>
              <a:t>Safe and effective.</a:t>
            </a:r>
          </a:p>
          <a:p>
            <a:pPr marL="914400" lvl="1" indent="-457200">
              <a:buFont typeface="+mj-lt"/>
              <a:buAutoNum type="arabicPeriod"/>
            </a:pPr>
            <a:r>
              <a:rPr lang="en-US" sz="2000" dirty="0">
                <a:solidFill>
                  <a:srgbClr val="026AB2"/>
                </a:solidFill>
                <a:latin typeface="Arial Nova" panose="020B0504020202020204" pitchFamily="34" charset="0"/>
                <a:cs typeface="Avenir Book"/>
              </a:rPr>
              <a:t>Not experimental or investigational.</a:t>
            </a:r>
          </a:p>
          <a:p>
            <a:pPr marL="914400" lvl="1" indent="-457200">
              <a:buFont typeface="+mj-lt"/>
              <a:buAutoNum type="arabicPeriod"/>
            </a:pPr>
            <a:r>
              <a:rPr lang="en-US" sz="2000" dirty="0">
                <a:solidFill>
                  <a:srgbClr val="026AB2"/>
                </a:solidFill>
                <a:latin typeface="Arial Nova" panose="020B0504020202020204" pitchFamily="34" charset="0"/>
                <a:cs typeface="Avenir Book"/>
              </a:rPr>
              <a:t>Least costly alternative. </a:t>
            </a:r>
          </a:p>
          <a:p>
            <a:pPr lvl="1"/>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xt Placeholder 6"/>
          <p:cNvSpPr>
            <a:spLocks noGrp="1"/>
          </p:cNvSpPr>
          <p:nvPr>
            <p:ph type="body" sz="quarter" idx="10"/>
          </p:nvPr>
        </p:nvSpPr>
        <p:spPr>
          <a:xfrm>
            <a:off x="817384" y="275853"/>
            <a:ext cx="7152325" cy="475090"/>
          </a:xfrm>
        </p:spPr>
        <p:txBody>
          <a:bodyPr>
            <a:noAutofit/>
          </a:bodyPr>
          <a:lstStyle/>
          <a:p>
            <a:r>
              <a:rPr lang="en-US" sz="2800" dirty="0">
                <a:latin typeface="Franklin Gothic Book" panose="020B0503020102020204" pitchFamily="34" charset="0"/>
                <a:cs typeface="Avenir Heavy"/>
              </a:rPr>
              <a:t>Components of Medical Necessity</a:t>
            </a:r>
          </a:p>
        </p:txBody>
      </p:sp>
      <p:sp>
        <p:nvSpPr>
          <p:cNvPr id="2" name="Slide Number Placeholder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C6866CD-D1F0-7245-AC86-0DCB9378EEB4}" type="slidenum">
              <a:rPr kumimoji="0" lang="en-US" sz="1200" b="0" i="0" u="none" strike="noStrike" kern="1200" cap="none" spc="0" normalizeH="0" baseline="0" noProof="0" smtClean="0">
                <a:ln>
                  <a:noFill/>
                </a:ln>
                <a:solidFill>
                  <a:srgbClr val="FFFFFF"/>
                </a:solidFill>
                <a:effectLst/>
                <a:uLnTx/>
                <a:uFillTx/>
                <a:latin typeface="Franklin Gothic Book"/>
                <a:ea typeface="+mn-ea"/>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FFFFFF"/>
              </a:solidFill>
              <a:effectLst/>
              <a:uLnTx/>
              <a:uFillTx/>
              <a:latin typeface="Franklin Gothic Book"/>
              <a:ea typeface="+mn-ea"/>
            </a:endParaRPr>
          </a:p>
        </p:txBody>
      </p:sp>
    </p:spTree>
    <p:extLst>
      <p:ext uri="{BB962C8B-B14F-4D97-AF65-F5344CB8AC3E}">
        <p14:creationId xmlns:p14="http://schemas.microsoft.com/office/powerpoint/2010/main" val="3736978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2400"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2812</TotalTime>
  <Words>5602</Words>
  <Application>Microsoft Office PowerPoint</Application>
  <PresentationFormat>On-screen Show (4:3)</PresentationFormat>
  <Paragraphs>726</Paragraphs>
  <Slides>57</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57</vt:i4>
      </vt:variant>
    </vt:vector>
  </HeadingPairs>
  <TitlesOfParts>
    <vt:vector size="70" baseType="lpstr">
      <vt:lpstr>Arial</vt:lpstr>
      <vt:lpstr>Arial Nova</vt:lpstr>
      <vt:lpstr>Avenir Book</vt:lpstr>
      <vt:lpstr>Calibri</vt:lpstr>
      <vt:lpstr>Courier New</vt:lpstr>
      <vt:lpstr>Franklin Gothic Book</vt:lpstr>
      <vt:lpstr>Franklin Gothic Medium</vt:lpstr>
      <vt:lpstr>Lucida Grande</vt:lpstr>
      <vt:lpstr>Symbol</vt:lpstr>
      <vt:lpstr>Times New Roman</vt:lpstr>
      <vt:lpstr>Verdana</vt:lpstr>
      <vt:lpstr>Wingdings</vt:lpstr>
      <vt:lpstr>Office Theme</vt:lpstr>
      <vt:lpstr>PowerPoint Presentation</vt:lpstr>
      <vt:lpstr>BlueCare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Total Healthcare Management, Utilization Management and Transition of Care</vt:lpstr>
      <vt:lpstr>Commercial </vt:lpstr>
      <vt:lpstr>PowerPoint Presentation</vt:lpstr>
      <vt:lpstr>PowerPoint Presentation</vt:lpstr>
      <vt:lpstr>Cite Guideline Transparency (CGT)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Medicare Advantage</vt:lpstr>
      <vt:lpstr>PowerPoint Presentation</vt:lpstr>
      <vt:lpstr>PowerPoint Presentation</vt:lpstr>
      <vt:lpstr>Medicare Advantage Care Management Authorization Requirements </vt:lpstr>
      <vt:lpstr>Medicare Advantage Care Management Inpatient Services </vt:lpstr>
      <vt:lpstr>Medicare Advantage Care Management Readmission Programs</vt:lpstr>
      <vt:lpstr>Medicare Advantage Care Management</vt:lpstr>
      <vt:lpstr>Medicare Advantage Care Management</vt:lpstr>
      <vt:lpstr>Medicare Advantage Care Management</vt:lpstr>
      <vt:lpstr>Medicare Advantage Care Management Outpatient / Ancillary Services </vt:lpstr>
      <vt:lpstr>Medicare Advantage Care Management Outpatient / Ancillary Services </vt:lpstr>
      <vt:lpstr>Medicare Advantage Care Management Turnaround Times Standards </vt:lpstr>
      <vt:lpstr>Medicare Advantage Care Management Provider Appeals</vt:lpstr>
      <vt:lpstr>Medicare Advantage Member Appeal vs. Provider Appeal</vt:lpstr>
      <vt:lpstr>Medicare Advantage Care Management Member Appeal</vt:lpstr>
      <vt:lpstr>PowerPoint Presentation</vt:lpstr>
      <vt:lpstr>PowerPoint Presentation</vt:lpstr>
      <vt:lpstr>Medicare Advantage Care Management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Fernandez</dc:creator>
  <cp:lastModifiedBy>Bradley, Jenni</cp:lastModifiedBy>
  <cp:revision>212</cp:revision>
  <cp:lastPrinted>2017-09-08T14:41:21Z</cp:lastPrinted>
  <dcterms:created xsi:type="dcterms:W3CDTF">2015-06-25T14:14:51Z</dcterms:created>
  <dcterms:modified xsi:type="dcterms:W3CDTF">2022-07-11T20:29:02Z</dcterms:modified>
</cp:coreProperties>
</file>